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9"/>
  </p:notesMasterIdLst>
  <p:sldIdLst>
    <p:sldId id="483" r:id="rId3"/>
    <p:sldId id="387" r:id="rId4"/>
    <p:sldId id="472" r:id="rId5"/>
    <p:sldId id="484" r:id="rId6"/>
    <p:sldId id="491" r:id="rId7"/>
    <p:sldId id="475" r:id="rId8"/>
    <p:sldId id="485" r:id="rId9"/>
    <p:sldId id="476" r:id="rId10"/>
    <p:sldId id="498" r:id="rId11"/>
    <p:sldId id="499" r:id="rId12"/>
    <p:sldId id="500" r:id="rId13"/>
    <p:sldId id="486" r:id="rId14"/>
    <p:sldId id="501" r:id="rId15"/>
    <p:sldId id="474" r:id="rId16"/>
    <p:sldId id="478" r:id="rId17"/>
    <p:sldId id="492" r:id="rId18"/>
    <p:sldId id="479" r:id="rId19"/>
    <p:sldId id="493" r:id="rId20"/>
    <p:sldId id="494" r:id="rId21"/>
    <p:sldId id="489" r:id="rId22"/>
    <p:sldId id="480" r:id="rId23"/>
    <p:sldId id="497" r:id="rId24"/>
    <p:sldId id="481" r:id="rId25"/>
    <p:sldId id="495" r:id="rId26"/>
    <p:sldId id="487" r:id="rId27"/>
    <p:sldId id="273" r:id="rId28"/>
  </p:sldIdLst>
  <p:sldSz cx="12192000" cy="6858000"/>
  <p:notesSz cx="6858000" cy="9144000"/>
  <p:embeddedFontLst>
    <p:embeddedFont>
      <p:font typeface="Calibri" panose="020F0502020204030204" pitchFamily="34" charset="0"/>
      <p:regular r:id="rId30"/>
      <p:bold r:id="rId31"/>
      <p:italic r:id="rId32"/>
      <p:boldItalic r:id="rId33"/>
    </p:embeddedFont>
    <p:embeddedFont>
      <p:font typeface="Roboto Slab" panose="020B0604020202020204" charset="0"/>
      <p:regular r:id="rId34"/>
      <p:bold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2476"/>
    <a:srgbClr val="595959"/>
    <a:srgbClr val="F5F5F5"/>
    <a:srgbClr val="000000"/>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18" autoAdjust="0"/>
  </p:normalViewPr>
  <p:slideViewPr>
    <p:cSldViewPr snapToGrid="0">
      <p:cViewPr varScale="1">
        <p:scale>
          <a:sx n="65" d="100"/>
          <a:sy n="65" d="100"/>
        </p:scale>
        <p:origin x="300" y="60"/>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03-11-2022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11/3/2022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11/3/2022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11/3/2022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11/3/2022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11/3/2022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11/3/2022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doi.org/10.5455/ijlr.20170415115235"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www.enago.com/academy/how-paper-posters-evolved-into-interactive-digital-presentations/" TargetMode="Externa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129722" cy="945600"/>
          </a:xfrm>
        </p:spPr>
        <p:txBody>
          <a:bodyPr anchor="t">
            <a:noAutofit/>
          </a:bodyPr>
          <a:lstStyle/>
          <a:p>
            <a:pPr>
              <a:lnSpc>
                <a:spcPct val="100000"/>
              </a:lnSpc>
            </a:pPr>
            <a:r>
              <a:rPr lang="en-US" sz="2800" b="1" dirty="0">
                <a:cs typeface="Arial" panose="020B0604020202020204" pitchFamily="34" charset="0"/>
              </a:rPr>
              <a:t>Trading Analytics for Day Trading in Stock Market</a:t>
            </a:r>
            <a:r>
              <a:rPr lang="en-US" sz="2800" b="1" dirty="0">
                <a:solidFill>
                  <a:schemeClr val="accent2"/>
                </a:solidFill>
                <a:latin typeface="Calibri" panose="020F0502020204030204" pitchFamily="34" charset="0"/>
                <a:cs typeface="Calibri" panose="020F0502020204030204" pitchFamily="34" charset="0"/>
              </a:rPr>
              <a:t> </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27/8/2022</a:t>
            </a: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646331"/>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sp>
        <p:nvSpPr>
          <p:cNvPr id="13" name="TextBox 12">
            <a:extLst>
              <a:ext uri="{FF2B5EF4-FFF2-40B4-BE49-F238E27FC236}">
                <a16:creationId xmlns:a16="http://schemas.microsoft.com/office/drawing/2014/main" id="{B398DF22-EBFE-4F3D-80B2-F2920D476339}"/>
              </a:ext>
            </a:extLst>
          </p:cNvPr>
          <p:cNvSpPr txBox="1"/>
          <p:nvPr/>
        </p:nvSpPr>
        <p:spPr>
          <a:xfrm>
            <a:off x="3130965" y="1068413"/>
            <a:ext cx="4038462"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HDFC Stock Fundamental Analysis</a:t>
            </a:r>
          </a:p>
        </p:txBody>
      </p:sp>
      <p:graphicFrame>
        <p:nvGraphicFramePr>
          <p:cNvPr id="3" name="Table 2">
            <a:extLst>
              <a:ext uri="{FF2B5EF4-FFF2-40B4-BE49-F238E27FC236}">
                <a16:creationId xmlns:a16="http://schemas.microsoft.com/office/drawing/2014/main" id="{28FBBBAA-954A-4D9D-B386-88776752F171}"/>
              </a:ext>
            </a:extLst>
          </p:cNvPr>
          <p:cNvGraphicFramePr>
            <a:graphicFrameLocks noGrp="1"/>
          </p:cNvGraphicFramePr>
          <p:nvPr/>
        </p:nvGraphicFramePr>
        <p:xfrm>
          <a:off x="781879" y="1550504"/>
          <a:ext cx="10827024" cy="4626462"/>
        </p:xfrm>
        <a:graphic>
          <a:graphicData uri="http://schemas.openxmlformats.org/drawingml/2006/table">
            <a:tbl>
              <a:tblPr firstRow="1" firstCol="1" bandRow="1"/>
              <a:tblGrid>
                <a:gridCol w="1846926">
                  <a:extLst>
                    <a:ext uri="{9D8B030D-6E8A-4147-A177-3AD203B41FA5}">
                      <a16:colId xmlns:a16="http://schemas.microsoft.com/office/drawing/2014/main" val="3359240035"/>
                    </a:ext>
                  </a:extLst>
                </a:gridCol>
                <a:gridCol w="1757902">
                  <a:extLst>
                    <a:ext uri="{9D8B030D-6E8A-4147-A177-3AD203B41FA5}">
                      <a16:colId xmlns:a16="http://schemas.microsoft.com/office/drawing/2014/main" val="570607783"/>
                    </a:ext>
                  </a:extLst>
                </a:gridCol>
                <a:gridCol w="1805549">
                  <a:extLst>
                    <a:ext uri="{9D8B030D-6E8A-4147-A177-3AD203B41FA5}">
                      <a16:colId xmlns:a16="http://schemas.microsoft.com/office/drawing/2014/main" val="877690339"/>
                    </a:ext>
                  </a:extLst>
                </a:gridCol>
                <a:gridCol w="1805549">
                  <a:extLst>
                    <a:ext uri="{9D8B030D-6E8A-4147-A177-3AD203B41FA5}">
                      <a16:colId xmlns:a16="http://schemas.microsoft.com/office/drawing/2014/main" val="3976981633"/>
                    </a:ext>
                  </a:extLst>
                </a:gridCol>
                <a:gridCol w="1805549">
                  <a:extLst>
                    <a:ext uri="{9D8B030D-6E8A-4147-A177-3AD203B41FA5}">
                      <a16:colId xmlns:a16="http://schemas.microsoft.com/office/drawing/2014/main" val="3760377568"/>
                    </a:ext>
                  </a:extLst>
                </a:gridCol>
                <a:gridCol w="1805549">
                  <a:extLst>
                    <a:ext uri="{9D8B030D-6E8A-4147-A177-3AD203B41FA5}">
                      <a16:colId xmlns:a16="http://schemas.microsoft.com/office/drawing/2014/main" val="743144353"/>
                    </a:ext>
                  </a:extLst>
                </a:gridCol>
              </a:tblGrid>
              <a:tr h="478764">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SEP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DEC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080082355"/>
                  </a:ext>
                </a:extLst>
              </a:tr>
              <a:tr h="225876">
                <a:tc gridSpan="6">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Quarterly Result</a:t>
                      </a:r>
                      <a:r>
                        <a:rPr lang="en-IN"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14807582"/>
                  </a:ext>
                </a:extLst>
              </a:tr>
              <a:tr h="225876">
                <a:tc>
                  <a:txBody>
                    <a:bodyPr/>
                    <a:lstStyle/>
                    <a:p>
                      <a:pPr marL="0" marR="0">
                        <a:lnSpc>
                          <a:spcPct val="150000"/>
                        </a:lnSpc>
                        <a:spcBef>
                          <a:spcPts val="0"/>
                        </a:spcBef>
                        <a:spcAft>
                          <a:spcPts val="0"/>
                        </a:spcAft>
                      </a:pPr>
                      <a:r>
                        <a:rPr lang="en-IN" sz="1000" dirty="0">
                          <a:solidFill>
                            <a:srgbClr val="212529"/>
                          </a:solidFill>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7,729.64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8,834.31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10,342.20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10,055.18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9,195.99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6066921"/>
                  </a:ext>
                </a:extLst>
              </a:tr>
              <a:tr h="225876">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Promoters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4037727"/>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Promoters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25.89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25.83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25.80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25.78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25.73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85620432"/>
                  </a:ext>
                </a:extLst>
              </a:tr>
              <a:tr h="225876">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Investors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20550020"/>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Investors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74.11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74.17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74.27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6961729"/>
                  </a:ext>
                </a:extLst>
              </a:tr>
              <a:tr h="478764">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209969916"/>
                  </a:ext>
                </a:extLst>
              </a:tr>
              <a:tr h="225876">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Profit &amp; Loss</a:t>
                      </a:r>
                      <a:r>
                        <a:rPr lang="en-US"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 Adjusted EPS in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91470328"/>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17,486.73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21,078.17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26,257.32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31,116.53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36,961.36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8527363"/>
                  </a:ext>
                </a:extLst>
              </a:tr>
              <a:tr h="478764">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Adjusted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EPS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33.69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38.70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47.89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56.44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66.65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1396434"/>
                  </a:ext>
                </a:extLst>
              </a:tr>
              <a:tr h="226770">
                <a:tc gridSpan="6">
                  <a:txBody>
                    <a:bodyPr/>
                    <a:lstStyle/>
                    <a:p>
                      <a:pPr marL="0" marR="0">
                        <a:lnSpc>
                          <a:spcPct val="150000"/>
                        </a:lnSpc>
                        <a:spcBef>
                          <a:spcPts val="0"/>
                        </a:spcBef>
                        <a:spcAft>
                          <a:spcPts val="0"/>
                        </a:spcAft>
                      </a:pPr>
                      <a:r>
                        <a:rPr lang="en-IN" sz="1000" b="1" i="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Balance Sheet</a:t>
                      </a:r>
                      <a:r>
                        <a:rPr lang="en-IN" sz="1000" b="1" i="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are in Crores.)</a:t>
                      </a:r>
                      <a:endParaRPr lang="en-US" sz="1000" b="1" i="1"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37080966"/>
                  </a:ext>
                </a:extLst>
              </a:tr>
              <a:tr h="478764">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Liabilities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10,63,934.32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12,44,540.69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15,30,511.26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17,46,870.52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20,68,535.05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4620948"/>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Assets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10,63,934.32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12,44,540.69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15,30,511.26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17,46,870.52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20,68,535.05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05251231"/>
                  </a:ext>
                </a:extLst>
              </a:tr>
              <a:tr h="225876">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Cashflow (All Figures are in Crores.)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06824377"/>
                  </a:ext>
                </a:extLst>
              </a:tr>
              <a:tr h="225876">
                <a:tc>
                  <a:txBody>
                    <a:bodyPr/>
                    <a:lstStyle/>
                    <a:p>
                      <a:pPr marL="0" marR="0">
                        <a:lnSpc>
                          <a:spcPct val="150000"/>
                        </a:lnSpc>
                        <a:spcBef>
                          <a:spcPts val="0"/>
                        </a:spcBef>
                        <a:spcAft>
                          <a:spcPts val="0"/>
                        </a:spcAft>
                      </a:pPr>
                      <a:r>
                        <a:rPr lang="en-IN" sz="1000" dirty="0">
                          <a:solidFill>
                            <a:srgbClr val="212529"/>
                          </a:solidFill>
                          <a:effectLst/>
                          <a:latin typeface="Arial" panose="020B0604020202020204" pitchFamily="34" charset="0"/>
                          <a:ea typeface="Times New Roman" panose="02020603050405020304" pitchFamily="18" charset="0"/>
                          <a:cs typeface="Times New Roman" panose="02020603050405020304" pitchFamily="18" charset="0"/>
                        </a:rPr>
                        <a:t>Closing Cash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123,062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81,818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87,940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121,273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155,386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6204226"/>
                  </a:ext>
                </a:extLst>
              </a:tr>
            </a:tbl>
          </a:graphicData>
        </a:graphic>
      </p:graphicFrame>
    </p:spTree>
    <p:extLst>
      <p:ext uri="{BB962C8B-B14F-4D97-AF65-F5344CB8AC3E}">
        <p14:creationId xmlns:p14="http://schemas.microsoft.com/office/powerpoint/2010/main" val="2007434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6" name="Straight Connector 5">
            <a:extLst>
              <a:ext uri="{FF2B5EF4-FFF2-40B4-BE49-F238E27FC236}">
                <a16:creationId xmlns:a16="http://schemas.microsoft.com/office/drawing/2014/main" id="{919EA8AC-7BE6-40C6-BDEC-10F98C29C710}"/>
              </a:ext>
            </a:extLst>
          </p:cNvPr>
          <p:cNvCxnSpPr>
            <a:cxnSpLocks/>
          </p:cNvCxnSpPr>
          <p:nvPr/>
        </p:nvCxnSpPr>
        <p:spPr>
          <a:xfrm flipH="1">
            <a:off x="423333" y="3520126"/>
            <a:ext cx="11345334" cy="0"/>
          </a:xfrm>
          <a:prstGeom prst="line">
            <a:avLst/>
          </a:prstGeom>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6B2BE941-315B-4452-8CA3-CCBC313010F7}"/>
              </a:ext>
            </a:extLst>
          </p:cNvPr>
          <p:cNvSpPr txBox="1"/>
          <p:nvPr/>
        </p:nvSpPr>
        <p:spPr>
          <a:xfrm>
            <a:off x="423334" y="3636858"/>
            <a:ext cx="11050258" cy="258532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previous close nearly always refers to the previous day's final price.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opening price is the first trade price that was recorded.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high is the highest price at that a stock is listed during a period.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low is the lowest price of the period</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last price is the one at which the foremost recent transaction happens.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close is the last price once the market is closed on the day.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volume-weighted average worth (VWAP)  represents the typical price listed throughout the day, based on both volume and worth.</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and Share turnover is an estimation of stock liquidity. </a:t>
            </a:r>
          </a:p>
        </p:txBody>
      </p:sp>
      <p:pic>
        <p:nvPicPr>
          <p:cNvPr id="9" name="Picture 8">
            <a:extLst>
              <a:ext uri="{FF2B5EF4-FFF2-40B4-BE49-F238E27FC236}">
                <a16:creationId xmlns:a16="http://schemas.microsoft.com/office/drawing/2014/main" id="{E1770272-CE50-4849-9B97-42334332DDBD}"/>
              </a:ext>
            </a:extLst>
          </p:cNvPr>
          <p:cNvPicPr>
            <a:picLocks noChangeAspect="1"/>
          </p:cNvPicPr>
          <p:nvPr/>
        </p:nvPicPr>
        <p:blipFill>
          <a:blip r:embed="rId2"/>
          <a:stretch>
            <a:fillRect/>
          </a:stretch>
        </p:blipFill>
        <p:spPr>
          <a:xfrm>
            <a:off x="423333" y="1322366"/>
            <a:ext cx="11070426" cy="2015510"/>
          </a:xfrm>
          <a:prstGeom prst="rect">
            <a:avLst/>
          </a:prstGeom>
        </p:spPr>
      </p:pic>
    </p:spTree>
    <p:extLst>
      <p:ext uri="{BB962C8B-B14F-4D97-AF65-F5344CB8AC3E}">
        <p14:creationId xmlns:p14="http://schemas.microsoft.com/office/powerpoint/2010/main" val="53460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5" name="Picture 4">
            <a:extLst>
              <a:ext uri="{FF2B5EF4-FFF2-40B4-BE49-F238E27FC236}">
                <a16:creationId xmlns:a16="http://schemas.microsoft.com/office/drawing/2014/main" id="{D5957E26-95E4-42A0-9F65-C88AD9A4C8B7}"/>
              </a:ext>
            </a:extLst>
          </p:cNvPr>
          <p:cNvPicPr>
            <a:picLocks noChangeAspect="1"/>
          </p:cNvPicPr>
          <p:nvPr/>
        </p:nvPicPr>
        <p:blipFill>
          <a:blip r:embed="rId2"/>
          <a:stretch>
            <a:fillRect/>
          </a:stretch>
        </p:blipFill>
        <p:spPr>
          <a:xfrm>
            <a:off x="531082" y="1611140"/>
            <a:ext cx="2459253" cy="22835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116B2D6B-41A5-4B27-B3D0-6294EB6EE4FB}"/>
              </a:ext>
            </a:extLst>
          </p:cNvPr>
          <p:cNvSpPr txBox="1"/>
          <p:nvPr/>
        </p:nvSpPr>
        <p:spPr>
          <a:xfrm>
            <a:off x="3481460" y="2263277"/>
            <a:ext cx="6276317"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p:txBody>
      </p:sp>
      <p:pic>
        <p:nvPicPr>
          <p:cNvPr id="14" name="Picture 13">
            <a:extLst>
              <a:ext uri="{FF2B5EF4-FFF2-40B4-BE49-F238E27FC236}">
                <a16:creationId xmlns:a16="http://schemas.microsoft.com/office/drawing/2014/main" id="{FDECF7A0-4A7D-4883-A24F-C1A3900D4599}"/>
              </a:ext>
            </a:extLst>
          </p:cNvPr>
          <p:cNvPicPr>
            <a:picLocks noChangeAspect="1"/>
          </p:cNvPicPr>
          <p:nvPr/>
        </p:nvPicPr>
        <p:blipFill>
          <a:blip r:embed="rId3"/>
          <a:stretch>
            <a:fillRect/>
          </a:stretch>
        </p:blipFill>
        <p:spPr>
          <a:xfrm>
            <a:off x="531082" y="4271447"/>
            <a:ext cx="2554046" cy="807175"/>
          </a:xfrm>
          <a:prstGeom prst="rect">
            <a:avLst/>
          </a:prstGeom>
        </p:spPr>
      </p:pic>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4"/>
          <a:stretch>
            <a:fillRect/>
          </a:stretch>
        </p:blipFill>
        <p:spPr>
          <a:xfrm>
            <a:off x="425021" y="5469029"/>
            <a:ext cx="2660107" cy="489672"/>
          </a:xfrm>
          <a:prstGeom prst="rect">
            <a:avLst/>
          </a:prstGeom>
        </p:spPr>
      </p:pic>
      <p:cxnSp>
        <p:nvCxnSpPr>
          <p:cNvPr id="18" name="Straight Connector 17">
            <a:extLst>
              <a:ext uri="{FF2B5EF4-FFF2-40B4-BE49-F238E27FC236}">
                <a16:creationId xmlns:a16="http://schemas.microsoft.com/office/drawing/2014/main" id="{C02635DE-1266-47DF-AA60-CEA8B2E9E869}"/>
              </a:ext>
            </a:extLst>
          </p:cNvPr>
          <p:cNvCxnSpPr/>
          <p:nvPr/>
        </p:nvCxnSpPr>
        <p:spPr>
          <a:xfrm>
            <a:off x="3386667" y="1359243"/>
            <a:ext cx="0" cy="5004487"/>
          </a:xfrm>
          <a:prstGeom prst="line">
            <a:avLst/>
          </a:prstGeom>
          <a:ln>
            <a:solidFill>
              <a:schemeClr val="tx2"/>
            </a:solidFill>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E64161E7-6191-4572-B0BA-8DA65F34BA39}"/>
              </a:ext>
            </a:extLst>
          </p:cNvPr>
          <p:cNvSpPr txBox="1"/>
          <p:nvPr/>
        </p:nvSpPr>
        <p:spPr>
          <a:xfrm>
            <a:off x="3481460" y="3861486"/>
            <a:ext cx="7753550" cy="1200329"/>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13 days,20 days,100 days, 200 days Simple moving averages were added in the data frame. conjointly enclosed were exponential moving averages for 7 days,13 days,20 days,100 days, and 200 days.1 day's previous lag values of volume is also added in as derived features. </a:t>
            </a:r>
          </a:p>
        </p:txBody>
      </p:sp>
      <p:sp>
        <p:nvSpPr>
          <p:cNvPr id="22" name="TextBox 21">
            <a:extLst>
              <a:ext uri="{FF2B5EF4-FFF2-40B4-BE49-F238E27FC236}">
                <a16:creationId xmlns:a16="http://schemas.microsoft.com/office/drawing/2014/main" id="{AEAEDDE8-F5EC-45D4-9437-8C6E7AB828A9}"/>
              </a:ext>
            </a:extLst>
          </p:cNvPr>
          <p:cNvSpPr txBox="1"/>
          <p:nvPr/>
        </p:nvSpPr>
        <p:spPr>
          <a:xfrm>
            <a:off x="3481460" y="5415681"/>
            <a:ext cx="7753543"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spTree>
    <p:extLst>
      <p:ext uri="{BB962C8B-B14F-4D97-AF65-F5344CB8AC3E}">
        <p14:creationId xmlns:p14="http://schemas.microsoft.com/office/powerpoint/2010/main" val="1105407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8" y="3188842"/>
            <a:ext cx="4732476" cy="923330"/>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pic>
        <p:nvPicPr>
          <p:cNvPr id="8" name="Picture 7">
            <a:extLst>
              <a:ext uri="{FF2B5EF4-FFF2-40B4-BE49-F238E27FC236}">
                <a16:creationId xmlns:a16="http://schemas.microsoft.com/office/drawing/2014/main" id="{618BADCA-CF01-4D51-9A18-826466E20E97}"/>
              </a:ext>
            </a:extLst>
          </p:cNvPr>
          <p:cNvPicPr>
            <a:picLocks noChangeAspect="1"/>
          </p:cNvPicPr>
          <p:nvPr/>
        </p:nvPicPr>
        <p:blipFill>
          <a:blip r:embed="rId2"/>
          <a:stretch>
            <a:fillRect/>
          </a:stretch>
        </p:blipFill>
        <p:spPr>
          <a:xfrm>
            <a:off x="804661" y="1895061"/>
            <a:ext cx="5279524" cy="3048467"/>
          </a:xfrm>
          <a:prstGeom prst="rect">
            <a:avLst/>
          </a:prstGeom>
        </p:spPr>
      </p:pic>
    </p:spTree>
    <p:extLst>
      <p:ext uri="{BB962C8B-B14F-4D97-AF65-F5344CB8AC3E}">
        <p14:creationId xmlns:p14="http://schemas.microsoft.com/office/powerpoint/2010/main" val="2089129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pic>
        <p:nvPicPr>
          <p:cNvPr id="5" name="Picture 4">
            <a:extLst>
              <a:ext uri="{FF2B5EF4-FFF2-40B4-BE49-F238E27FC236}">
                <a16:creationId xmlns:a16="http://schemas.microsoft.com/office/drawing/2014/main" id="{A7BE2770-95CD-4BE7-8351-4DBB22B99B37}"/>
              </a:ext>
            </a:extLst>
          </p:cNvPr>
          <p:cNvPicPr>
            <a:picLocks noChangeAspect="1"/>
          </p:cNvPicPr>
          <p:nvPr/>
        </p:nvPicPr>
        <p:blipFill>
          <a:blip r:embed="rId2"/>
          <a:stretch>
            <a:fillRect/>
          </a:stretch>
        </p:blipFill>
        <p:spPr>
          <a:xfrm>
            <a:off x="538034" y="1561328"/>
            <a:ext cx="4507998" cy="2466975"/>
          </a:xfrm>
          <a:prstGeom prst="rect">
            <a:avLst/>
          </a:prstGeom>
        </p:spPr>
      </p:pic>
      <p:sp>
        <p:nvSpPr>
          <p:cNvPr id="7" name="Arrow: Down 6">
            <a:extLst>
              <a:ext uri="{FF2B5EF4-FFF2-40B4-BE49-F238E27FC236}">
                <a16:creationId xmlns:a16="http://schemas.microsoft.com/office/drawing/2014/main" id="{4014C01E-21A1-4E6D-A574-ECFA7D6C8EF1}"/>
              </a:ext>
            </a:extLst>
          </p:cNvPr>
          <p:cNvSpPr/>
          <p:nvPr/>
        </p:nvSpPr>
        <p:spPr>
          <a:xfrm rot="16200000">
            <a:off x="4641440" y="4052489"/>
            <a:ext cx="1195907" cy="17132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1DEFBE6-6491-470A-8447-792427CD5AAC}"/>
              </a:ext>
            </a:extLst>
          </p:cNvPr>
          <p:cNvSpPr txBox="1"/>
          <p:nvPr/>
        </p:nvSpPr>
        <p:spPr>
          <a:xfrm>
            <a:off x="6579572" y="3520292"/>
            <a:ext cx="5074394" cy="2308324"/>
          </a:xfrm>
          <a:prstGeom prst="rect">
            <a:avLst/>
          </a:prstGeom>
          <a:solidFill>
            <a:schemeClr val="accent1">
              <a:lumMod val="40000"/>
              <a:lumOff val="60000"/>
            </a:schemeClr>
          </a:solidFill>
        </p:spPr>
        <p:txBody>
          <a:bodyPr wrap="square">
            <a:spAutoFit/>
          </a:bodyPr>
          <a:lstStyle/>
          <a:p>
            <a:r>
              <a:rPr lang="en-US" dirty="0"/>
              <a:t>Hypothesis testing using 7-day, 13-day, 20-day, 100-day, and 200-day moving averages. </a:t>
            </a:r>
          </a:p>
          <a:p>
            <a:endParaRPr lang="en-US" dirty="0"/>
          </a:p>
          <a:p>
            <a:endParaRPr lang="en-US" dirty="0"/>
          </a:p>
          <a:p>
            <a:r>
              <a:rPr lang="en-US" dirty="0"/>
              <a:t>It is to be determined how frequently the price rise predicted by the hypothesis testing is the same as the actual price rise for the next day.</a:t>
            </a:r>
          </a:p>
        </p:txBody>
      </p:sp>
      <p:sp>
        <p:nvSpPr>
          <p:cNvPr id="11" name="TextBox 10">
            <a:extLst>
              <a:ext uri="{FF2B5EF4-FFF2-40B4-BE49-F238E27FC236}">
                <a16:creationId xmlns:a16="http://schemas.microsoft.com/office/drawing/2014/main" id="{E497CEC6-3790-4BD9-A3C9-CCD64F49BE06}"/>
              </a:ext>
            </a:extLst>
          </p:cNvPr>
          <p:cNvSpPr txBox="1"/>
          <p:nvPr/>
        </p:nvSpPr>
        <p:spPr>
          <a:xfrm>
            <a:off x="849527" y="4539764"/>
            <a:ext cx="2425013" cy="369332"/>
          </a:xfrm>
          <a:prstGeom prst="rect">
            <a:avLst/>
          </a:prstGeom>
          <a:solidFill>
            <a:schemeClr val="accent1">
              <a:lumMod val="40000"/>
              <a:lumOff val="60000"/>
            </a:schemeClr>
          </a:solidFill>
        </p:spPr>
        <p:txBody>
          <a:bodyPr wrap="square">
            <a:spAutoFit/>
          </a:bodyPr>
          <a:lstStyle/>
          <a:p>
            <a:r>
              <a:rPr lang="en-IN" dirty="0">
                <a:effectLst/>
                <a:latin typeface="Times New Roman" panose="02020603050405020304" pitchFamily="18" charset="0"/>
                <a:ea typeface="Times New Roman" panose="02020603050405020304" pitchFamily="18" charset="0"/>
              </a:rPr>
              <a:t>Hypothesis Testing </a:t>
            </a:r>
            <a:endParaRPr lang="en-US" dirty="0"/>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025619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r>
              <a:rPr lang="en-US" sz="1600" dirty="0"/>
              <a:t>Modeling Techniques | Modeling Process | Model Building  </a:t>
            </a:r>
          </a:p>
        </p:txBody>
      </p:sp>
      <p:cxnSp>
        <p:nvCxnSpPr>
          <p:cNvPr id="13" name="Straight Connector 12">
            <a:extLst>
              <a:ext uri="{FF2B5EF4-FFF2-40B4-BE49-F238E27FC236}">
                <a16:creationId xmlns:a16="http://schemas.microsoft.com/office/drawing/2014/main" id="{8E6EED3A-8FDE-4E5B-8398-D128E5E23E7D}"/>
              </a:ext>
            </a:extLst>
          </p:cNvPr>
          <p:cNvCxnSpPr/>
          <p:nvPr/>
        </p:nvCxnSpPr>
        <p:spPr>
          <a:xfrm>
            <a:off x="2162433" y="1605516"/>
            <a:ext cx="0" cy="46708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CC79C4F-4E18-48D5-A065-A555AF5AC670}"/>
              </a:ext>
            </a:extLst>
          </p:cNvPr>
          <p:cNvSpPr txBox="1"/>
          <p:nvPr/>
        </p:nvSpPr>
        <p:spPr>
          <a:xfrm>
            <a:off x="2326189" y="1617962"/>
            <a:ext cx="9455841" cy="646331"/>
          </a:xfrm>
          <a:prstGeom prst="rect">
            <a:avLst/>
          </a:prstGeom>
          <a:solidFill>
            <a:schemeClr val="accent1">
              <a:lumMod val="40000"/>
              <a:lumOff val="60000"/>
            </a:schemeClr>
          </a:solidFill>
        </p:spPr>
        <p:txBody>
          <a:bodyPr wrap="square">
            <a:spAutoFit/>
          </a:bodyPr>
          <a:lstStyle/>
          <a:p>
            <a:pPr algn="just"/>
            <a:r>
              <a:rPr lang="en-US" dirty="0">
                <a:latin typeface="Times New Roman" panose="02020603050405020304" pitchFamily="18" charset="0"/>
                <a:cs typeface="Times New Roman" panose="02020603050405020304" pitchFamily="18" charset="0"/>
              </a:rPr>
              <a:t>T Test based on Hypothesis Testing for Simple Moving Averages of 7 days,13days, and 20 days and Exponential moving Averages of 7 days,13days, and 20 days. </a:t>
            </a:r>
          </a:p>
        </p:txBody>
      </p:sp>
      <p:sp>
        <p:nvSpPr>
          <p:cNvPr id="19" name="TextBox 18">
            <a:extLst>
              <a:ext uri="{FF2B5EF4-FFF2-40B4-BE49-F238E27FC236}">
                <a16:creationId xmlns:a16="http://schemas.microsoft.com/office/drawing/2014/main" id="{175D9C2D-741F-481C-9651-3B6FB26C18E0}"/>
              </a:ext>
            </a:extLst>
          </p:cNvPr>
          <p:cNvSpPr txBox="1"/>
          <p:nvPr/>
        </p:nvSpPr>
        <p:spPr>
          <a:xfrm>
            <a:off x="2326189" y="2528845"/>
            <a:ext cx="9455840" cy="646331"/>
          </a:xfrm>
          <a:prstGeom prst="rect">
            <a:avLst/>
          </a:prstGeom>
          <a:solidFill>
            <a:schemeClr val="accent1">
              <a:lumMod val="40000"/>
              <a:lumOff val="60000"/>
            </a:schemeClr>
          </a:solidFill>
        </p:spPr>
        <p:txBody>
          <a:bodyPr wrap="square">
            <a:spAutoFit/>
          </a:bodyPr>
          <a:lstStyle/>
          <a:p>
            <a:pPr algn="just"/>
            <a:r>
              <a:rPr lang="en-US" dirty="0">
                <a:latin typeface="Times New Roman" panose="02020603050405020304" pitchFamily="18" charset="0"/>
                <a:cs typeface="Times New Roman" panose="02020603050405020304" pitchFamily="18" charset="0"/>
              </a:rPr>
              <a:t>Z Test based on Hypothesis Testing Metrics for Simple Moving Averages of 100 days and 200 days and Exponential moving Averages of 100 days and 200days.</a:t>
            </a:r>
          </a:p>
        </p:txBody>
      </p:sp>
      <p:pic>
        <p:nvPicPr>
          <p:cNvPr id="21" name="Picture 20">
            <a:extLst>
              <a:ext uri="{FF2B5EF4-FFF2-40B4-BE49-F238E27FC236}">
                <a16:creationId xmlns:a16="http://schemas.microsoft.com/office/drawing/2014/main" id="{A03F482B-648E-4ECF-99FC-8995E4FADEFF}"/>
              </a:ext>
            </a:extLst>
          </p:cNvPr>
          <p:cNvPicPr>
            <a:picLocks noChangeAspect="1"/>
          </p:cNvPicPr>
          <p:nvPr/>
        </p:nvPicPr>
        <p:blipFill>
          <a:blip r:embed="rId2"/>
          <a:stretch>
            <a:fillRect/>
          </a:stretch>
        </p:blipFill>
        <p:spPr>
          <a:xfrm>
            <a:off x="431584" y="3417747"/>
            <a:ext cx="1599948" cy="335530"/>
          </a:xfrm>
          <a:prstGeom prst="rect">
            <a:avLst/>
          </a:prstGeom>
        </p:spPr>
      </p:pic>
      <p:sp>
        <p:nvSpPr>
          <p:cNvPr id="23" name="TextBox 22">
            <a:extLst>
              <a:ext uri="{FF2B5EF4-FFF2-40B4-BE49-F238E27FC236}">
                <a16:creationId xmlns:a16="http://schemas.microsoft.com/office/drawing/2014/main" id="{DEF9081B-7851-4B9B-BD88-3A25B87D4FAD}"/>
              </a:ext>
            </a:extLst>
          </p:cNvPr>
          <p:cNvSpPr txBox="1"/>
          <p:nvPr/>
        </p:nvSpPr>
        <p:spPr>
          <a:xfrm>
            <a:off x="2293335" y="3404291"/>
            <a:ext cx="9455842" cy="369332"/>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Auto Keras Classification Model , KNN Classification Model, and Logistic Regression</a:t>
            </a:r>
          </a:p>
        </p:txBody>
      </p:sp>
      <p:sp>
        <p:nvSpPr>
          <p:cNvPr id="27" name="TextBox 26">
            <a:extLst>
              <a:ext uri="{FF2B5EF4-FFF2-40B4-BE49-F238E27FC236}">
                <a16:creationId xmlns:a16="http://schemas.microsoft.com/office/drawing/2014/main" id="{69FAF872-58C3-4649-A2C3-A966AEDBCF78}"/>
              </a:ext>
            </a:extLst>
          </p:cNvPr>
          <p:cNvSpPr txBox="1"/>
          <p:nvPr/>
        </p:nvSpPr>
        <p:spPr>
          <a:xfrm>
            <a:off x="2312823" y="4125970"/>
            <a:ext cx="9455842"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Simple Moving Averages of 7-days,13-days,20-days and100-days and Exponential moving Averages with 200 days span is used as Target Variables to recreate 5 different Auto Arima Models.</a:t>
            </a:r>
          </a:p>
        </p:txBody>
      </p:sp>
      <p:sp>
        <p:nvSpPr>
          <p:cNvPr id="31" name="TextBox 30">
            <a:extLst>
              <a:ext uri="{FF2B5EF4-FFF2-40B4-BE49-F238E27FC236}">
                <a16:creationId xmlns:a16="http://schemas.microsoft.com/office/drawing/2014/main" id="{C9F21D6D-F0AC-492A-8096-2211DE1E97CB}"/>
              </a:ext>
            </a:extLst>
          </p:cNvPr>
          <p:cNvSpPr txBox="1"/>
          <p:nvPr/>
        </p:nvSpPr>
        <p:spPr>
          <a:xfrm>
            <a:off x="2293335" y="5065258"/>
            <a:ext cx="9455842"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OLS, Lasso, CVLASSO, KNN, Decision Tree, GridSearchCV, Random Forest, XGBoost, PCA with LSTM, PCA with LSTM with Moving Average variables, LSTM Neural Network, and AutoKeras.</a:t>
            </a:r>
          </a:p>
        </p:txBody>
      </p:sp>
      <p:pic>
        <p:nvPicPr>
          <p:cNvPr id="33" name="Picture 32">
            <a:extLst>
              <a:ext uri="{FF2B5EF4-FFF2-40B4-BE49-F238E27FC236}">
                <a16:creationId xmlns:a16="http://schemas.microsoft.com/office/drawing/2014/main" id="{2E395351-592F-42E1-A635-963AD1985557}"/>
              </a:ext>
            </a:extLst>
          </p:cNvPr>
          <p:cNvPicPr>
            <a:picLocks noChangeAspect="1"/>
          </p:cNvPicPr>
          <p:nvPr/>
        </p:nvPicPr>
        <p:blipFill>
          <a:blip r:embed="rId3"/>
          <a:stretch>
            <a:fillRect/>
          </a:stretch>
        </p:blipFill>
        <p:spPr>
          <a:xfrm>
            <a:off x="306887" y="5166926"/>
            <a:ext cx="1644683" cy="628393"/>
          </a:xfrm>
          <a:prstGeom prst="rect">
            <a:avLst/>
          </a:prstGeom>
        </p:spPr>
      </p:pic>
      <p:pic>
        <p:nvPicPr>
          <p:cNvPr id="5" name="Picture 4">
            <a:extLst>
              <a:ext uri="{FF2B5EF4-FFF2-40B4-BE49-F238E27FC236}">
                <a16:creationId xmlns:a16="http://schemas.microsoft.com/office/drawing/2014/main" id="{7CB7C3F4-0A05-4502-818B-08533008F15C}"/>
              </a:ext>
            </a:extLst>
          </p:cNvPr>
          <p:cNvPicPr>
            <a:picLocks noChangeAspect="1"/>
          </p:cNvPicPr>
          <p:nvPr/>
        </p:nvPicPr>
        <p:blipFill>
          <a:blip r:embed="rId4"/>
          <a:stretch>
            <a:fillRect/>
          </a:stretch>
        </p:blipFill>
        <p:spPr>
          <a:xfrm>
            <a:off x="304798" y="1430367"/>
            <a:ext cx="1644663" cy="854095"/>
          </a:xfrm>
          <a:prstGeom prst="rect">
            <a:avLst/>
          </a:prstGeom>
        </p:spPr>
      </p:pic>
      <p:pic>
        <p:nvPicPr>
          <p:cNvPr id="7" name="Picture 6">
            <a:extLst>
              <a:ext uri="{FF2B5EF4-FFF2-40B4-BE49-F238E27FC236}">
                <a16:creationId xmlns:a16="http://schemas.microsoft.com/office/drawing/2014/main" id="{55DBC8AE-A235-4459-AEB5-C1F611B7658C}"/>
              </a:ext>
            </a:extLst>
          </p:cNvPr>
          <p:cNvPicPr>
            <a:picLocks noChangeAspect="1"/>
          </p:cNvPicPr>
          <p:nvPr/>
        </p:nvPicPr>
        <p:blipFill>
          <a:blip r:embed="rId5"/>
          <a:stretch>
            <a:fillRect/>
          </a:stretch>
        </p:blipFill>
        <p:spPr>
          <a:xfrm>
            <a:off x="498133" y="4134104"/>
            <a:ext cx="1466850" cy="742950"/>
          </a:xfrm>
          <a:prstGeom prst="rect">
            <a:avLst/>
          </a:prstGeom>
        </p:spPr>
      </p:pic>
      <p:pic>
        <p:nvPicPr>
          <p:cNvPr id="9" name="Picture 8">
            <a:extLst>
              <a:ext uri="{FF2B5EF4-FFF2-40B4-BE49-F238E27FC236}">
                <a16:creationId xmlns:a16="http://schemas.microsoft.com/office/drawing/2014/main" id="{503A2503-F17F-45BB-B82D-1C66AE8D86B3}"/>
              </a:ext>
            </a:extLst>
          </p:cNvPr>
          <p:cNvPicPr>
            <a:picLocks noChangeAspect="1"/>
          </p:cNvPicPr>
          <p:nvPr/>
        </p:nvPicPr>
        <p:blipFill>
          <a:blip r:embed="rId6"/>
          <a:stretch>
            <a:fillRect/>
          </a:stretch>
        </p:blipFill>
        <p:spPr>
          <a:xfrm>
            <a:off x="345169" y="2528845"/>
            <a:ext cx="1666875" cy="609600"/>
          </a:xfrm>
          <a:prstGeom prst="rect">
            <a:avLst/>
          </a:prstGeom>
        </p:spPr>
      </p:pic>
    </p:spTree>
    <p:extLst>
      <p:ext uri="{BB962C8B-B14F-4D97-AF65-F5344CB8AC3E}">
        <p14:creationId xmlns:p14="http://schemas.microsoft.com/office/powerpoint/2010/main" val="31246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pic>
        <p:nvPicPr>
          <p:cNvPr id="5" name="Picture 4">
            <a:extLst>
              <a:ext uri="{FF2B5EF4-FFF2-40B4-BE49-F238E27FC236}">
                <a16:creationId xmlns:a16="http://schemas.microsoft.com/office/drawing/2014/main" id="{971575D1-960F-473B-B922-346B28EFF2E7}"/>
              </a:ext>
            </a:extLst>
          </p:cNvPr>
          <p:cNvPicPr>
            <a:picLocks noChangeAspect="1"/>
          </p:cNvPicPr>
          <p:nvPr/>
        </p:nvPicPr>
        <p:blipFill>
          <a:blip r:embed="rId2"/>
          <a:stretch>
            <a:fillRect/>
          </a:stretch>
        </p:blipFill>
        <p:spPr>
          <a:xfrm>
            <a:off x="637789" y="1628517"/>
            <a:ext cx="3971925" cy="2019300"/>
          </a:xfrm>
          <a:prstGeom prst="rect">
            <a:avLst/>
          </a:prstGeom>
        </p:spPr>
      </p:pic>
      <p:sp>
        <p:nvSpPr>
          <p:cNvPr id="7" name="TextBox 6">
            <a:extLst>
              <a:ext uri="{FF2B5EF4-FFF2-40B4-BE49-F238E27FC236}">
                <a16:creationId xmlns:a16="http://schemas.microsoft.com/office/drawing/2014/main" id="{33EB883A-18F1-44CA-88E8-41CD9C20AFB2}"/>
              </a:ext>
            </a:extLst>
          </p:cNvPr>
          <p:cNvSpPr txBox="1"/>
          <p:nvPr/>
        </p:nvSpPr>
        <p:spPr>
          <a:xfrm>
            <a:off x="5109146" y="2081461"/>
            <a:ext cx="6741197"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Highest Efficiency=&gt;</a:t>
            </a:r>
          </a:p>
          <a:p>
            <a:r>
              <a:rPr lang="en-US" b="1" dirty="0">
                <a:latin typeface="Times New Roman" panose="02020603050405020304" pitchFamily="18" charset="0"/>
                <a:cs typeface="Times New Roman" panose="02020603050405020304" pitchFamily="18" charset="0"/>
              </a:rPr>
              <a:t>T-test Hypothesis testing for 7-days SMA</a:t>
            </a:r>
          </a:p>
        </p:txBody>
      </p:sp>
      <p:pic>
        <p:nvPicPr>
          <p:cNvPr id="9" name="Picture 8">
            <a:extLst>
              <a:ext uri="{FF2B5EF4-FFF2-40B4-BE49-F238E27FC236}">
                <a16:creationId xmlns:a16="http://schemas.microsoft.com/office/drawing/2014/main" id="{281EDBB8-E53B-4279-B841-1A77D776BA38}"/>
              </a:ext>
            </a:extLst>
          </p:cNvPr>
          <p:cNvPicPr>
            <a:picLocks noChangeAspect="1"/>
          </p:cNvPicPr>
          <p:nvPr/>
        </p:nvPicPr>
        <p:blipFill>
          <a:blip r:embed="rId3"/>
          <a:stretch>
            <a:fillRect/>
          </a:stretch>
        </p:blipFill>
        <p:spPr>
          <a:xfrm>
            <a:off x="637788" y="4115827"/>
            <a:ext cx="3971925" cy="1495425"/>
          </a:xfrm>
          <a:prstGeom prst="rect">
            <a:avLst/>
          </a:prstGeom>
        </p:spPr>
      </p:pic>
      <p:sp>
        <p:nvSpPr>
          <p:cNvPr id="11" name="TextBox 10">
            <a:extLst>
              <a:ext uri="{FF2B5EF4-FFF2-40B4-BE49-F238E27FC236}">
                <a16:creationId xmlns:a16="http://schemas.microsoft.com/office/drawing/2014/main" id="{B0C9469E-2C8B-48CF-8760-37C3B7A75590}"/>
              </a:ext>
            </a:extLst>
          </p:cNvPr>
          <p:cNvSpPr txBox="1"/>
          <p:nvPr/>
        </p:nvSpPr>
        <p:spPr>
          <a:xfrm>
            <a:off x="5027473" y="4494207"/>
            <a:ext cx="6741194" cy="369332"/>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Z Test based on Hypothesis Testing=&gt;Efficiency not satisfactory</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256640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sp>
        <p:nvSpPr>
          <p:cNvPr id="7" name="TextBox 6">
            <a:extLst>
              <a:ext uri="{FF2B5EF4-FFF2-40B4-BE49-F238E27FC236}">
                <a16:creationId xmlns:a16="http://schemas.microsoft.com/office/drawing/2014/main" id="{33EB883A-18F1-44CA-88E8-41CD9C20AFB2}"/>
              </a:ext>
            </a:extLst>
          </p:cNvPr>
          <p:cNvSpPr txBox="1"/>
          <p:nvPr/>
        </p:nvSpPr>
        <p:spPr>
          <a:xfrm>
            <a:off x="5027460" y="1756295"/>
            <a:ext cx="6741197" cy="923330"/>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Highest Accuracy=&gt;</a:t>
            </a:r>
          </a:p>
          <a:p>
            <a:r>
              <a:rPr lang="en-US" b="1" dirty="0">
                <a:latin typeface="Times New Roman" panose="02020603050405020304" pitchFamily="18" charset="0"/>
                <a:cs typeface="Times New Roman" panose="02020603050405020304" pitchFamily="18" charset="0"/>
              </a:rPr>
              <a:t>Logistic Regression Classification Model closely followed by Auto Keras classification Model</a:t>
            </a:r>
          </a:p>
        </p:txBody>
      </p:sp>
      <p:sp>
        <p:nvSpPr>
          <p:cNvPr id="11" name="TextBox 10">
            <a:extLst>
              <a:ext uri="{FF2B5EF4-FFF2-40B4-BE49-F238E27FC236}">
                <a16:creationId xmlns:a16="http://schemas.microsoft.com/office/drawing/2014/main" id="{B0C9469E-2C8B-48CF-8760-37C3B7A75590}"/>
              </a:ext>
            </a:extLst>
          </p:cNvPr>
          <p:cNvSpPr txBox="1"/>
          <p:nvPr/>
        </p:nvSpPr>
        <p:spPr>
          <a:xfrm>
            <a:off x="5027463" y="3928227"/>
            <a:ext cx="6741194"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Dataset under consideration not suitable for ARIMA Modelling algorithm.</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A1F2344A-50EC-4604-BAD7-7BB96E206F19}"/>
              </a:ext>
            </a:extLst>
          </p:cNvPr>
          <p:cNvPicPr>
            <a:picLocks noChangeAspect="1"/>
          </p:cNvPicPr>
          <p:nvPr/>
        </p:nvPicPr>
        <p:blipFill>
          <a:blip r:embed="rId2"/>
          <a:stretch>
            <a:fillRect/>
          </a:stretch>
        </p:blipFill>
        <p:spPr>
          <a:xfrm>
            <a:off x="333406" y="1581509"/>
            <a:ext cx="4314825" cy="1272901"/>
          </a:xfrm>
          <a:prstGeom prst="rect">
            <a:avLst/>
          </a:prstGeom>
        </p:spPr>
      </p:pic>
      <p:pic>
        <p:nvPicPr>
          <p:cNvPr id="6" name="Picture 5">
            <a:extLst>
              <a:ext uri="{FF2B5EF4-FFF2-40B4-BE49-F238E27FC236}">
                <a16:creationId xmlns:a16="http://schemas.microsoft.com/office/drawing/2014/main" id="{0A8B6E17-E330-4C95-8D90-B5D8EA1DBC3A}"/>
              </a:ext>
            </a:extLst>
          </p:cNvPr>
          <p:cNvPicPr>
            <a:picLocks noChangeAspect="1"/>
          </p:cNvPicPr>
          <p:nvPr/>
        </p:nvPicPr>
        <p:blipFill>
          <a:blip r:embed="rId3"/>
          <a:stretch>
            <a:fillRect/>
          </a:stretch>
        </p:blipFill>
        <p:spPr>
          <a:xfrm>
            <a:off x="333406" y="3229232"/>
            <a:ext cx="4314825" cy="3048000"/>
          </a:xfrm>
          <a:prstGeom prst="rect">
            <a:avLst/>
          </a:prstGeom>
        </p:spPr>
      </p:pic>
    </p:spTree>
    <p:extLst>
      <p:ext uri="{BB962C8B-B14F-4D97-AF65-F5344CB8AC3E}">
        <p14:creationId xmlns:p14="http://schemas.microsoft.com/office/powerpoint/2010/main" val="31837485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9C01F8A7-D7FF-4146-B8F1-6EB9A2522C0C}"/>
              </a:ext>
            </a:extLst>
          </p:cNvPr>
          <p:cNvSpPr txBox="1"/>
          <p:nvPr/>
        </p:nvSpPr>
        <p:spPr>
          <a:xfrm>
            <a:off x="5013749" y="2076284"/>
            <a:ext cx="6754913"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Model exhibiting Satisfactory MAE and MAPE=&gt;OLS-Linear Regression Model. </a:t>
            </a:r>
          </a:p>
        </p:txBody>
      </p:sp>
      <p:sp>
        <p:nvSpPr>
          <p:cNvPr id="16" name="TextBox 15">
            <a:extLst>
              <a:ext uri="{FF2B5EF4-FFF2-40B4-BE49-F238E27FC236}">
                <a16:creationId xmlns:a16="http://schemas.microsoft.com/office/drawing/2014/main" id="{C80251CC-FAEA-46C8-A601-26BDFF58B8A8}"/>
              </a:ext>
            </a:extLst>
          </p:cNvPr>
          <p:cNvSpPr txBox="1"/>
          <p:nvPr/>
        </p:nvSpPr>
        <p:spPr>
          <a:xfrm>
            <a:off x="5013753" y="4366217"/>
            <a:ext cx="6754909"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Model exhibiting Satisfactory MAE and MAPE =&gt;Random Forest Regression Model. </a:t>
            </a:r>
          </a:p>
        </p:txBody>
      </p:sp>
      <p:pic>
        <p:nvPicPr>
          <p:cNvPr id="5" name="Picture 4">
            <a:extLst>
              <a:ext uri="{FF2B5EF4-FFF2-40B4-BE49-F238E27FC236}">
                <a16:creationId xmlns:a16="http://schemas.microsoft.com/office/drawing/2014/main" id="{A1B83AFD-B0B4-489F-B3AF-851FD9479919}"/>
              </a:ext>
            </a:extLst>
          </p:cNvPr>
          <p:cNvPicPr>
            <a:picLocks noChangeAspect="1"/>
          </p:cNvPicPr>
          <p:nvPr/>
        </p:nvPicPr>
        <p:blipFill>
          <a:blip r:embed="rId2"/>
          <a:stretch>
            <a:fillRect/>
          </a:stretch>
        </p:blipFill>
        <p:spPr>
          <a:xfrm>
            <a:off x="312008" y="1329746"/>
            <a:ext cx="4411364" cy="2257425"/>
          </a:xfrm>
          <a:prstGeom prst="rect">
            <a:avLst/>
          </a:prstGeom>
        </p:spPr>
      </p:pic>
      <p:pic>
        <p:nvPicPr>
          <p:cNvPr id="8" name="Picture 7">
            <a:extLst>
              <a:ext uri="{FF2B5EF4-FFF2-40B4-BE49-F238E27FC236}">
                <a16:creationId xmlns:a16="http://schemas.microsoft.com/office/drawing/2014/main" id="{6AB71CE8-6236-4FFD-8B90-C8FFB2D73424}"/>
              </a:ext>
            </a:extLst>
          </p:cNvPr>
          <p:cNvPicPr>
            <a:picLocks noChangeAspect="1"/>
          </p:cNvPicPr>
          <p:nvPr/>
        </p:nvPicPr>
        <p:blipFill>
          <a:blip r:embed="rId3"/>
          <a:stretch>
            <a:fillRect/>
          </a:stretch>
        </p:blipFill>
        <p:spPr>
          <a:xfrm>
            <a:off x="312008" y="3680404"/>
            <a:ext cx="4411364" cy="2623219"/>
          </a:xfrm>
          <a:prstGeom prst="rect">
            <a:avLst/>
          </a:prstGeom>
        </p:spPr>
      </p:pic>
    </p:spTree>
    <p:extLst>
      <p:ext uri="{BB962C8B-B14F-4D97-AF65-F5344CB8AC3E}">
        <p14:creationId xmlns:p14="http://schemas.microsoft.com/office/powerpoint/2010/main" val="2576823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9126DCF5-A28A-4B40-8344-45911F6FA43A}"/>
              </a:ext>
            </a:extLst>
          </p:cNvPr>
          <p:cNvSpPr txBox="1"/>
          <p:nvPr/>
        </p:nvSpPr>
        <p:spPr>
          <a:xfrm>
            <a:off x="5167273" y="2648119"/>
            <a:ext cx="6594273"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Model exhibiting Satisfactory MAE and MAPE=&gt;Using PCA with LSTM and Regression Model using Auto Keras. </a:t>
            </a:r>
          </a:p>
        </p:txBody>
      </p:sp>
      <p:pic>
        <p:nvPicPr>
          <p:cNvPr id="6" name="Picture 5">
            <a:extLst>
              <a:ext uri="{FF2B5EF4-FFF2-40B4-BE49-F238E27FC236}">
                <a16:creationId xmlns:a16="http://schemas.microsoft.com/office/drawing/2014/main" id="{E25C3628-B392-4E1C-B68B-AE3B1801675F}"/>
              </a:ext>
            </a:extLst>
          </p:cNvPr>
          <p:cNvPicPr>
            <a:picLocks noChangeAspect="1"/>
          </p:cNvPicPr>
          <p:nvPr/>
        </p:nvPicPr>
        <p:blipFill>
          <a:blip r:embed="rId2"/>
          <a:stretch>
            <a:fillRect/>
          </a:stretch>
        </p:blipFill>
        <p:spPr>
          <a:xfrm>
            <a:off x="372762" y="1742661"/>
            <a:ext cx="4269467" cy="2749826"/>
          </a:xfrm>
          <a:prstGeom prst="rect">
            <a:avLst/>
          </a:prstGeom>
        </p:spPr>
      </p:pic>
    </p:spTree>
    <p:extLst>
      <p:ext uri="{BB962C8B-B14F-4D97-AF65-F5344CB8AC3E}">
        <p14:creationId xmlns:p14="http://schemas.microsoft.com/office/powerpoint/2010/main" val="27918077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Agenda</a:t>
            </a:r>
          </a:p>
        </p:txBody>
      </p:sp>
      <p:grpSp>
        <p:nvGrpSpPr>
          <p:cNvPr id="9" name="Group 8">
            <a:extLst>
              <a:ext uri="{FF2B5EF4-FFF2-40B4-BE49-F238E27FC236}">
                <a16:creationId xmlns:a16="http://schemas.microsoft.com/office/drawing/2014/main" id="{37F06B10-F2B9-45AE-BAEE-3A25BDC40F60}"/>
              </a:ext>
            </a:extLst>
          </p:cNvPr>
          <p:cNvGrpSpPr/>
          <p:nvPr/>
        </p:nvGrpSpPr>
        <p:grpSpPr>
          <a:xfrm>
            <a:off x="260025" y="1711930"/>
            <a:ext cx="3684148" cy="716410"/>
            <a:chOff x="1848112" y="1575921"/>
            <a:chExt cx="5288092" cy="781718"/>
          </a:xfrm>
        </p:grpSpPr>
        <p:sp>
          <p:nvSpPr>
            <p:cNvPr id="10" name="TextBox 9"/>
            <p:cNvSpPr txBox="1"/>
            <p:nvPr/>
          </p:nvSpPr>
          <p:spPr>
            <a:xfrm>
              <a:off x="2628512" y="2088972"/>
              <a:ext cx="4507692" cy="268667"/>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Back Ground | Current status | Why this study  </a:t>
              </a:r>
            </a:p>
          </p:txBody>
        </p:sp>
        <p:sp>
          <p:nvSpPr>
            <p:cNvPr id="11" name="TextBox 10"/>
            <p:cNvSpPr txBox="1"/>
            <p:nvPr/>
          </p:nvSpPr>
          <p:spPr>
            <a:xfrm>
              <a:off x="2602027" y="1662793"/>
              <a:ext cx="4507692" cy="403000"/>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Introduction</a:t>
              </a:r>
              <a:endParaRPr lang="ko-KR" altLang="en-US" b="1" dirty="0">
                <a:solidFill>
                  <a:schemeClr val="tx1">
                    <a:lumMod val="75000"/>
                    <a:lumOff val="25000"/>
                  </a:schemeClr>
                </a:solidFill>
                <a:latin typeface="+mj-lt"/>
                <a:cs typeface="Arial" pitchFamily="34" charset="0"/>
              </a:endParaRPr>
            </a:p>
          </p:txBody>
        </p:sp>
        <p:sp>
          <p:nvSpPr>
            <p:cNvPr id="12" name="TextBox 11"/>
            <p:cNvSpPr txBox="1"/>
            <p:nvPr/>
          </p:nvSpPr>
          <p:spPr>
            <a:xfrm>
              <a:off x="1848112" y="1575921"/>
              <a:ext cx="958095" cy="570917"/>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01</a:t>
              </a:r>
              <a:endParaRPr lang="ko-KR" altLang="en-US" sz="2800" b="1" dirty="0">
                <a:solidFill>
                  <a:schemeClr val="tx1">
                    <a:lumMod val="75000"/>
                    <a:lumOff val="25000"/>
                  </a:schemeClr>
                </a:solidFill>
                <a:latin typeface="+mj-lt"/>
                <a:cs typeface="Arial" pitchFamily="34" charset="0"/>
              </a:endParaRPr>
            </a:p>
          </p:txBody>
        </p:sp>
      </p:grpSp>
      <p:grpSp>
        <p:nvGrpSpPr>
          <p:cNvPr id="13" name="Group 12">
            <a:extLst>
              <a:ext uri="{FF2B5EF4-FFF2-40B4-BE49-F238E27FC236}">
                <a16:creationId xmlns:a16="http://schemas.microsoft.com/office/drawing/2014/main" id="{48C572D2-FF82-4F09-A87C-3D3A60EF1C3D}"/>
              </a:ext>
            </a:extLst>
          </p:cNvPr>
          <p:cNvGrpSpPr/>
          <p:nvPr/>
        </p:nvGrpSpPr>
        <p:grpSpPr>
          <a:xfrm>
            <a:off x="88384" y="2782244"/>
            <a:ext cx="5244336" cy="680781"/>
            <a:chOff x="1848112" y="1575921"/>
            <a:chExt cx="5244336" cy="680781"/>
          </a:xfrm>
        </p:grpSpPr>
        <p:sp>
          <p:nvSpPr>
            <p:cNvPr id="14" name="TextBox 13">
              <a:extLst>
                <a:ext uri="{FF2B5EF4-FFF2-40B4-BE49-F238E27FC236}">
                  <a16:creationId xmlns:a16="http://schemas.microsoft.com/office/drawing/2014/main" id="{4C6F8FA6-DB08-4060-9832-77D337D2BF55}"/>
                </a:ext>
              </a:extLst>
            </p:cNvPr>
            <p:cNvSpPr txBox="1"/>
            <p:nvPr/>
          </p:nvSpPr>
          <p:spPr>
            <a:xfrm>
              <a:off x="2584756" y="2010481"/>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000" dirty="0">
                <a:solidFill>
                  <a:schemeClr val="tx1">
                    <a:lumMod val="75000"/>
                    <a:lumOff val="25000"/>
                  </a:schemeClr>
                </a:solidFill>
                <a:latin typeface="+mj-lt"/>
                <a:cs typeface="Arial" pitchFamily="34" charset="0"/>
              </a:endParaRPr>
            </a:p>
          </p:txBody>
        </p:sp>
        <p:sp>
          <p:nvSpPr>
            <p:cNvPr id="15" name="TextBox 14">
              <a:extLst>
                <a:ext uri="{FF2B5EF4-FFF2-40B4-BE49-F238E27FC236}">
                  <a16:creationId xmlns:a16="http://schemas.microsoft.com/office/drawing/2014/main" id="{4FCF8A9D-7E22-4279-8535-9C4F0258D7B9}"/>
                </a:ext>
              </a:extLst>
            </p:cNvPr>
            <p:cNvSpPr txBox="1"/>
            <p:nvPr/>
          </p:nvSpPr>
          <p:spPr>
            <a:xfrm>
              <a:off x="2584756" y="164179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Literature Review</a:t>
              </a:r>
              <a:endParaRPr lang="ko-KR" altLang="en-US" b="1" dirty="0">
                <a:solidFill>
                  <a:schemeClr val="tx1">
                    <a:lumMod val="75000"/>
                    <a:lumOff val="25000"/>
                  </a:schemeClr>
                </a:solidFill>
                <a:latin typeface="+mj-lt"/>
                <a:cs typeface="Arial" pitchFamily="34" charset="0"/>
              </a:endParaRPr>
            </a:p>
          </p:txBody>
        </p:sp>
        <p:sp>
          <p:nvSpPr>
            <p:cNvPr id="16" name="TextBox 15">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02</a:t>
              </a:r>
              <a:endParaRPr lang="ko-KR" altLang="en-US" sz="2800" b="1" dirty="0">
                <a:solidFill>
                  <a:schemeClr val="tx1">
                    <a:lumMod val="75000"/>
                    <a:lumOff val="25000"/>
                  </a:schemeClr>
                </a:solidFill>
                <a:latin typeface="+mj-lt"/>
                <a:cs typeface="Arial" pitchFamily="34" charset="0"/>
              </a:endParaRPr>
            </a:p>
          </p:txBody>
        </p:sp>
      </p:grpSp>
      <p:grpSp>
        <p:nvGrpSpPr>
          <p:cNvPr id="17" name="Group 16">
            <a:extLst>
              <a:ext uri="{FF2B5EF4-FFF2-40B4-BE49-F238E27FC236}">
                <a16:creationId xmlns:a16="http://schemas.microsoft.com/office/drawing/2014/main" id="{C66517ED-D341-498B-BF06-476933A43F6B}"/>
              </a:ext>
            </a:extLst>
          </p:cNvPr>
          <p:cNvGrpSpPr/>
          <p:nvPr/>
        </p:nvGrpSpPr>
        <p:grpSpPr>
          <a:xfrm>
            <a:off x="214288" y="5037016"/>
            <a:ext cx="4493778" cy="805558"/>
            <a:chOff x="1830629" y="1575337"/>
            <a:chExt cx="5282581" cy="805558"/>
          </a:xfrm>
        </p:grpSpPr>
        <p:sp>
          <p:nvSpPr>
            <p:cNvPr id="18" name="TextBox 17">
              <a:extLst>
                <a:ext uri="{FF2B5EF4-FFF2-40B4-BE49-F238E27FC236}">
                  <a16:creationId xmlns:a16="http://schemas.microsoft.com/office/drawing/2014/main" id="{7DDE46A4-1F4F-419B-85C6-1ABD9A677D50}"/>
                </a:ext>
              </a:extLst>
            </p:cNvPr>
            <p:cNvSpPr txBox="1"/>
            <p:nvPr/>
          </p:nvSpPr>
          <p:spPr>
            <a:xfrm>
              <a:off x="2605518" y="1980785"/>
              <a:ext cx="4507692" cy="400110"/>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Primary &amp; Secondary Objectives | Expected Outcome</a:t>
              </a:r>
            </a:p>
            <a:p>
              <a:r>
                <a:rPr lang="en-US" altLang="ko-KR" sz="1000" dirty="0">
                  <a:solidFill>
                    <a:schemeClr val="tx1">
                      <a:lumMod val="75000"/>
                      <a:lumOff val="25000"/>
                    </a:schemeClr>
                  </a:solidFill>
                  <a:latin typeface="+mj-lt"/>
                  <a:cs typeface="Arial" pitchFamily="34" charset="0"/>
                </a:rPr>
                <a:t> </a:t>
              </a:r>
            </a:p>
          </p:txBody>
        </p:sp>
        <p:sp>
          <p:nvSpPr>
            <p:cNvPr id="19" name="TextBox 18">
              <a:extLst>
                <a:ext uri="{FF2B5EF4-FFF2-40B4-BE49-F238E27FC236}">
                  <a16:creationId xmlns:a16="http://schemas.microsoft.com/office/drawing/2014/main" id="{190EC436-1B46-49D9-A7E4-ADECB5E929DF}"/>
                </a:ext>
              </a:extLst>
            </p:cNvPr>
            <p:cNvSpPr txBox="1"/>
            <p:nvPr/>
          </p:nvSpPr>
          <p:spPr>
            <a:xfrm>
              <a:off x="2535876" y="164255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 Project Objectives  </a:t>
              </a:r>
              <a:endParaRPr lang="ko-KR" altLang="en-US" b="1" dirty="0">
                <a:solidFill>
                  <a:schemeClr val="tx1">
                    <a:lumMod val="75000"/>
                    <a:lumOff val="25000"/>
                  </a:schemeClr>
                </a:solidFill>
                <a:latin typeface="+mj-lt"/>
                <a:cs typeface="Arial" pitchFamily="34" charset="0"/>
              </a:endParaRPr>
            </a:p>
          </p:txBody>
        </p:sp>
        <p:sp>
          <p:nvSpPr>
            <p:cNvPr id="20" name="TextBox 19">
              <a:extLst>
                <a:ext uri="{FF2B5EF4-FFF2-40B4-BE49-F238E27FC236}">
                  <a16:creationId xmlns:a16="http://schemas.microsoft.com/office/drawing/2014/main" id="{CF831A6C-272F-4BDD-8F88-4227AAB90FB2}"/>
                </a:ext>
              </a:extLst>
            </p:cNvPr>
            <p:cNvSpPr txBox="1"/>
            <p:nvPr/>
          </p:nvSpPr>
          <p:spPr>
            <a:xfrm>
              <a:off x="1830629" y="1575337"/>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04</a:t>
              </a:r>
              <a:endParaRPr lang="ko-KR" altLang="en-US" sz="2800" b="1" dirty="0">
                <a:solidFill>
                  <a:schemeClr val="tx1">
                    <a:lumMod val="75000"/>
                    <a:lumOff val="25000"/>
                  </a:schemeClr>
                </a:solidFill>
                <a:latin typeface="+mj-lt"/>
                <a:cs typeface="Arial" pitchFamily="34" charset="0"/>
              </a:endParaRPr>
            </a:p>
          </p:txBody>
        </p:sp>
      </p:grpSp>
      <p:grpSp>
        <p:nvGrpSpPr>
          <p:cNvPr id="5" name="Group 4"/>
          <p:cNvGrpSpPr/>
          <p:nvPr/>
        </p:nvGrpSpPr>
        <p:grpSpPr>
          <a:xfrm>
            <a:off x="4035939" y="1751347"/>
            <a:ext cx="3715984" cy="620982"/>
            <a:chOff x="366296" y="5072998"/>
            <a:chExt cx="5339298" cy="620982"/>
          </a:xfrm>
        </p:grpSpPr>
        <p:grpSp>
          <p:nvGrpSpPr>
            <p:cNvPr id="21" name="Group 20">
              <a:extLst>
                <a:ext uri="{FF2B5EF4-FFF2-40B4-BE49-F238E27FC236}">
                  <a16:creationId xmlns:a16="http://schemas.microsoft.com/office/drawing/2014/main" id="{1DEE4032-D811-4C99-AE03-98362C887B64}"/>
                </a:ext>
              </a:extLst>
            </p:cNvPr>
            <p:cNvGrpSpPr/>
            <p:nvPr/>
          </p:nvGrpSpPr>
          <p:grpSpPr>
            <a:xfrm>
              <a:off x="366296" y="5072998"/>
              <a:ext cx="5339298" cy="523220"/>
              <a:chOff x="1683508" y="1590033"/>
              <a:chExt cx="5339298" cy="523220"/>
            </a:xfrm>
          </p:grpSpPr>
          <p:sp>
            <p:nvSpPr>
              <p:cNvPr id="23" name="TextBox 22">
                <a:extLst>
                  <a:ext uri="{FF2B5EF4-FFF2-40B4-BE49-F238E27FC236}">
                    <a16:creationId xmlns:a16="http://schemas.microsoft.com/office/drawing/2014/main" id="{3DFCC804-6C1D-4C67-B274-1978635DA6F9}"/>
                  </a:ext>
                </a:extLst>
              </p:cNvPr>
              <p:cNvSpPr txBox="1"/>
              <p:nvPr/>
            </p:nvSpPr>
            <p:spPr>
              <a:xfrm>
                <a:off x="2515114" y="1626240"/>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Project Methodology  </a:t>
                </a:r>
                <a:endParaRPr lang="ko-KR" altLang="en-US" b="1" dirty="0">
                  <a:solidFill>
                    <a:schemeClr val="tx1">
                      <a:lumMod val="75000"/>
                      <a:lumOff val="25000"/>
                    </a:schemeClr>
                  </a:solidFill>
                  <a:latin typeface="+mj-lt"/>
                  <a:cs typeface="Arial" pitchFamily="34" charset="0"/>
                </a:endParaRPr>
              </a:p>
            </p:txBody>
          </p:sp>
          <p:sp>
            <p:nvSpPr>
              <p:cNvPr id="24" name="TextBox 23">
                <a:extLst>
                  <a:ext uri="{FF2B5EF4-FFF2-40B4-BE49-F238E27FC236}">
                    <a16:creationId xmlns:a16="http://schemas.microsoft.com/office/drawing/2014/main" id="{7B7AC64B-48B2-4F4F-A626-7901145018C6}"/>
                  </a:ext>
                </a:extLst>
              </p:cNvPr>
              <p:cNvSpPr txBox="1"/>
              <p:nvPr/>
            </p:nvSpPr>
            <p:spPr>
              <a:xfrm>
                <a:off x="1683508" y="159003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05</a:t>
                </a:r>
                <a:endParaRPr lang="ko-KR" altLang="en-US" sz="2800" b="1" dirty="0">
                  <a:solidFill>
                    <a:schemeClr val="tx1">
                      <a:lumMod val="75000"/>
                      <a:lumOff val="25000"/>
                    </a:schemeClr>
                  </a:solidFill>
                  <a:latin typeface="+mj-lt"/>
                  <a:cs typeface="Arial" pitchFamily="34" charset="0"/>
                </a:endParaRPr>
              </a:p>
            </p:txBody>
          </p:sp>
        </p:grpSp>
        <p:sp>
          <p:nvSpPr>
            <p:cNvPr id="3" name="Rectangle 2"/>
            <p:cNvSpPr/>
            <p:nvPr/>
          </p:nvSpPr>
          <p:spPr>
            <a:xfrm>
              <a:off x="1228051" y="5440064"/>
              <a:ext cx="2840842" cy="253916"/>
            </a:xfrm>
            <a:prstGeom prst="rect">
              <a:avLst/>
            </a:prstGeom>
          </p:spPr>
          <p:txBody>
            <a:bodyPr wrap="none">
              <a:spAutoFit/>
            </a:bodyPr>
            <a:lstStyle/>
            <a:p>
              <a:r>
                <a:rPr lang="en-US" sz="1050" dirty="0"/>
                <a:t>Conceptual Framework | Research Design</a:t>
              </a:r>
            </a:p>
          </p:txBody>
        </p:sp>
      </p:grpSp>
      <p:grpSp>
        <p:nvGrpSpPr>
          <p:cNvPr id="25" name="Group 24">
            <a:extLst>
              <a:ext uri="{FF2B5EF4-FFF2-40B4-BE49-F238E27FC236}">
                <a16:creationId xmlns:a16="http://schemas.microsoft.com/office/drawing/2014/main" id="{37F06B10-F2B9-45AE-BAEE-3A25BDC40F60}"/>
              </a:ext>
            </a:extLst>
          </p:cNvPr>
          <p:cNvGrpSpPr/>
          <p:nvPr/>
        </p:nvGrpSpPr>
        <p:grpSpPr>
          <a:xfrm>
            <a:off x="4000419" y="2793980"/>
            <a:ext cx="3848699" cy="676334"/>
            <a:chOff x="1848112" y="1575921"/>
            <a:chExt cx="5360890" cy="676334"/>
          </a:xfrm>
        </p:grpSpPr>
        <p:sp>
          <p:nvSpPr>
            <p:cNvPr id="26" name="TextBox 25"/>
            <p:cNvSpPr txBox="1"/>
            <p:nvPr/>
          </p:nvSpPr>
          <p:spPr>
            <a:xfrm>
              <a:off x="2701310" y="2006034"/>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Business Context | Monetary Impact</a:t>
              </a:r>
            </a:p>
          </p:txBody>
        </p:sp>
        <p:sp>
          <p:nvSpPr>
            <p:cNvPr id="27" name="TextBox 26"/>
            <p:cNvSpPr txBox="1"/>
            <p:nvPr/>
          </p:nvSpPr>
          <p:spPr>
            <a:xfrm>
              <a:off x="2645983" y="165204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Business Understanding </a:t>
              </a:r>
              <a:endParaRPr lang="ko-KR" altLang="en-US" b="1" dirty="0">
                <a:solidFill>
                  <a:schemeClr val="tx1">
                    <a:lumMod val="75000"/>
                    <a:lumOff val="25000"/>
                  </a:schemeClr>
                </a:solidFill>
                <a:latin typeface="+mj-lt"/>
                <a:cs typeface="Arial" pitchFamily="34" charset="0"/>
              </a:endParaRPr>
            </a:p>
          </p:txBody>
        </p:sp>
        <p:sp>
          <p:nvSpPr>
            <p:cNvPr id="28" name="TextBox 27"/>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06</a:t>
              </a:r>
              <a:endParaRPr lang="ko-KR" altLang="en-US" sz="2800" b="1" dirty="0">
                <a:solidFill>
                  <a:schemeClr val="tx1">
                    <a:lumMod val="75000"/>
                    <a:lumOff val="25000"/>
                  </a:schemeClr>
                </a:solidFill>
                <a:latin typeface="+mj-lt"/>
                <a:cs typeface="Arial" pitchFamily="34" charset="0"/>
              </a:endParaRPr>
            </a:p>
          </p:txBody>
        </p:sp>
      </p:grpSp>
      <p:grpSp>
        <p:nvGrpSpPr>
          <p:cNvPr id="33" name="Group 32">
            <a:extLst>
              <a:ext uri="{FF2B5EF4-FFF2-40B4-BE49-F238E27FC236}">
                <a16:creationId xmlns:a16="http://schemas.microsoft.com/office/drawing/2014/main" id="{C66517ED-D341-498B-BF06-476933A43F6B}"/>
              </a:ext>
            </a:extLst>
          </p:cNvPr>
          <p:cNvGrpSpPr/>
          <p:nvPr/>
        </p:nvGrpSpPr>
        <p:grpSpPr>
          <a:xfrm>
            <a:off x="7800032" y="1612732"/>
            <a:ext cx="3521867" cy="639740"/>
            <a:chOff x="1848112" y="1575921"/>
            <a:chExt cx="5319257" cy="639740"/>
          </a:xfrm>
        </p:grpSpPr>
        <p:sp>
          <p:nvSpPr>
            <p:cNvPr id="34" name="TextBox 33">
              <a:extLst>
                <a:ext uri="{FF2B5EF4-FFF2-40B4-BE49-F238E27FC236}">
                  <a16:creationId xmlns:a16="http://schemas.microsoft.com/office/drawing/2014/main" id="{7DDE46A4-1F4F-419B-85C6-1ABD9A677D50}"/>
                </a:ext>
              </a:extLst>
            </p:cNvPr>
            <p:cNvSpPr txBox="1"/>
            <p:nvPr/>
          </p:nvSpPr>
          <p:spPr>
            <a:xfrm>
              <a:off x="2659678" y="1969440"/>
              <a:ext cx="4507691"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Univariate | Bivariate | Hypothesis </a:t>
              </a:r>
              <a:r>
                <a:rPr lang="en-US" altLang="ko-KR" sz="1000" dirty="0">
                  <a:solidFill>
                    <a:schemeClr val="tx1">
                      <a:lumMod val="75000"/>
                      <a:lumOff val="25000"/>
                    </a:schemeClr>
                  </a:solidFill>
                  <a:latin typeface="+mj-lt"/>
                  <a:cs typeface="Arial" pitchFamily="34" charset="0"/>
                </a:rPr>
                <a:t> </a:t>
              </a:r>
            </a:p>
          </p:txBody>
        </p:sp>
        <p:sp>
          <p:nvSpPr>
            <p:cNvPr id="35" name="TextBox 34">
              <a:extLst>
                <a:ext uri="{FF2B5EF4-FFF2-40B4-BE49-F238E27FC236}">
                  <a16:creationId xmlns:a16="http://schemas.microsoft.com/office/drawing/2014/main" id="{190EC436-1B46-49D9-A7E4-ADECB5E929DF}"/>
                </a:ext>
              </a:extLst>
            </p:cNvPr>
            <p:cNvSpPr txBox="1"/>
            <p:nvPr/>
          </p:nvSpPr>
          <p:spPr>
            <a:xfrm>
              <a:off x="2581500" y="163780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Descriptive Analytics</a:t>
              </a:r>
              <a:endParaRPr lang="ko-KR" altLang="en-US" b="1" dirty="0">
                <a:solidFill>
                  <a:schemeClr val="tx1">
                    <a:lumMod val="75000"/>
                    <a:lumOff val="25000"/>
                  </a:schemeClr>
                </a:solidFill>
                <a:latin typeface="+mj-lt"/>
                <a:cs typeface="Arial" pitchFamily="34" charset="0"/>
              </a:endParaRPr>
            </a:p>
          </p:txBody>
        </p:sp>
        <p:sp>
          <p:nvSpPr>
            <p:cNvPr id="36" name="TextBox 35">
              <a:extLst>
                <a:ext uri="{FF2B5EF4-FFF2-40B4-BE49-F238E27FC236}">
                  <a16:creationId xmlns:a16="http://schemas.microsoft.com/office/drawing/2014/main" id="{CF831A6C-272F-4BDD-8F88-4227AAB90FB2}"/>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09</a:t>
              </a:r>
              <a:endParaRPr lang="ko-KR" altLang="en-US" sz="2800" b="1" dirty="0">
                <a:solidFill>
                  <a:schemeClr val="tx1">
                    <a:lumMod val="75000"/>
                    <a:lumOff val="25000"/>
                  </a:schemeClr>
                </a:solidFill>
                <a:latin typeface="+mj-lt"/>
                <a:cs typeface="Arial" pitchFamily="34" charset="0"/>
              </a:endParaRPr>
            </a:p>
          </p:txBody>
        </p:sp>
      </p:grpSp>
      <p:grpSp>
        <p:nvGrpSpPr>
          <p:cNvPr id="37" name="Group 36"/>
          <p:cNvGrpSpPr/>
          <p:nvPr/>
        </p:nvGrpSpPr>
        <p:grpSpPr>
          <a:xfrm>
            <a:off x="7833109" y="4398982"/>
            <a:ext cx="4172861" cy="891895"/>
            <a:chOff x="530900" y="5058886"/>
            <a:chExt cx="5383988" cy="891895"/>
          </a:xfrm>
        </p:grpSpPr>
        <p:grpSp>
          <p:nvGrpSpPr>
            <p:cNvPr id="38" name="Group 37">
              <a:extLst>
                <a:ext uri="{FF2B5EF4-FFF2-40B4-BE49-F238E27FC236}">
                  <a16:creationId xmlns:a16="http://schemas.microsoft.com/office/drawing/2014/main" id="{1DEE4032-D811-4C99-AE03-98362C887B64}"/>
                </a:ext>
              </a:extLst>
            </p:cNvPr>
            <p:cNvGrpSpPr/>
            <p:nvPr/>
          </p:nvGrpSpPr>
          <p:grpSpPr>
            <a:xfrm>
              <a:off x="530900" y="5058886"/>
              <a:ext cx="5383988" cy="891895"/>
              <a:chOff x="1848112" y="1575921"/>
              <a:chExt cx="5383988" cy="891895"/>
            </a:xfrm>
          </p:grpSpPr>
          <p:sp>
            <p:nvSpPr>
              <p:cNvPr id="40" name="TextBox 39">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41" name="TextBox 40">
                <a:extLst>
                  <a:ext uri="{FF2B5EF4-FFF2-40B4-BE49-F238E27FC236}">
                    <a16:creationId xmlns:a16="http://schemas.microsoft.com/office/drawing/2014/main" id="{3DFCC804-6C1D-4C67-B274-1978635DA6F9}"/>
                  </a:ext>
                </a:extLst>
              </p:cNvPr>
              <p:cNvSpPr txBox="1"/>
              <p:nvPr/>
            </p:nvSpPr>
            <p:spPr>
              <a:xfrm>
                <a:off x="2501685" y="161877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Suggestions and Conclusions</a:t>
                </a:r>
                <a:endParaRPr lang="ko-KR" altLang="en-US" b="1" dirty="0">
                  <a:solidFill>
                    <a:schemeClr val="tx1">
                      <a:lumMod val="75000"/>
                      <a:lumOff val="25000"/>
                    </a:schemeClr>
                  </a:solidFill>
                  <a:latin typeface="+mj-lt"/>
                  <a:cs typeface="Arial" pitchFamily="34" charset="0"/>
                </a:endParaRPr>
              </a:p>
            </p:txBody>
          </p:sp>
          <p:sp>
            <p:nvSpPr>
              <p:cNvPr id="42" name="TextBox 41">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12</a:t>
                </a:r>
                <a:endParaRPr lang="ko-KR" altLang="en-US" sz="2800" b="1" dirty="0">
                  <a:solidFill>
                    <a:schemeClr val="tx1">
                      <a:lumMod val="75000"/>
                      <a:lumOff val="25000"/>
                    </a:schemeClr>
                  </a:solidFill>
                  <a:latin typeface="+mj-lt"/>
                  <a:cs typeface="Arial" pitchFamily="34" charset="0"/>
                </a:endParaRPr>
              </a:p>
            </p:txBody>
          </p:sp>
        </p:grpSp>
        <p:sp>
          <p:nvSpPr>
            <p:cNvPr id="39" name="Rectangle 38"/>
            <p:cNvSpPr/>
            <p:nvPr/>
          </p:nvSpPr>
          <p:spPr>
            <a:xfrm>
              <a:off x="1196963" y="5448440"/>
              <a:ext cx="2468598" cy="253916"/>
            </a:xfrm>
            <a:prstGeom prst="rect">
              <a:avLst/>
            </a:prstGeom>
          </p:spPr>
          <p:txBody>
            <a:bodyPr wrap="none">
              <a:spAutoFit/>
            </a:bodyPr>
            <a:lstStyle/>
            <a:p>
              <a:r>
                <a:rPr lang="en-US" sz="1050" dirty="0"/>
                <a:t>Insights  |  Next Step \| Future Scope </a:t>
              </a:r>
            </a:p>
          </p:txBody>
        </p:sp>
      </p:grpSp>
      <p:grpSp>
        <p:nvGrpSpPr>
          <p:cNvPr id="43" name="Group 42"/>
          <p:cNvGrpSpPr/>
          <p:nvPr/>
        </p:nvGrpSpPr>
        <p:grpSpPr>
          <a:xfrm>
            <a:off x="129892" y="3897108"/>
            <a:ext cx="5244336" cy="691368"/>
            <a:chOff x="530900" y="5058886"/>
            <a:chExt cx="5244336" cy="691368"/>
          </a:xfrm>
        </p:grpSpPr>
        <p:grpSp>
          <p:nvGrpSpPr>
            <p:cNvPr id="44" name="Group 43">
              <a:extLst>
                <a:ext uri="{FF2B5EF4-FFF2-40B4-BE49-F238E27FC236}">
                  <a16:creationId xmlns:a16="http://schemas.microsoft.com/office/drawing/2014/main" id="{1DEE4032-D811-4C99-AE03-98362C887B64}"/>
                </a:ext>
              </a:extLst>
            </p:cNvPr>
            <p:cNvGrpSpPr/>
            <p:nvPr/>
          </p:nvGrpSpPr>
          <p:grpSpPr>
            <a:xfrm>
              <a:off x="530900" y="5058886"/>
              <a:ext cx="5244336" cy="523220"/>
              <a:chOff x="1848112" y="1575921"/>
              <a:chExt cx="5244336" cy="523220"/>
            </a:xfrm>
          </p:grpSpPr>
          <p:sp>
            <p:nvSpPr>
              <p:cNvPr id="47" name="TextBox 46">
                <a:extLst>
                  <a:ext uri="{FF2B5EF4-FFF2-40B4-BE49-F238E27FC236}">
                    <a16:creationId xmlns:a16="http://schemas.microsoft.com/office/drawing/2014/main" id="{3DFCC804-6C1D-4C67-B274-1978635DA6F9}"/>
                  </a:ext>
                </a:extLst>
              </p:cNvPr>
              <p:cNvSpPr txBox="1"/>
              <p:nvPr/>
            </p:nvSpPr>
            <p:spPr>
              <a:xfrm>
                <a:off x="2584756" y="1641696"/>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Problem Statement</a:t>
                </a:r>
                <a:endParaRPr lang="ko-KR" altLang="en-US" b="1" dirty="0">
                  <a:solidFill>
                    <a:schemeClr val="tx1">
                      <a:lumMod val="75000"/>
                      <a:lumOff val="25000"/>
                    </a:schemeClr>
                  </a:solidFill>
                  <a:latin typeface="+mj-lt"/>
                  <a:cs typeface="Arial" pitchFamily="34" charset="0"/>
                </a:endParaRPr>
              </a:p>
            </p:txBody>
          </p:sp>
          <p:sp>
            <p:nvSpPr>
              <p:cNvPr id="48" name="TextBox 47">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03</a:t>
                </a:r>
                <a:endParaRPr lang="ko-KR" altLang="en-US" sz="2800" b="1" dirty="0">
                  <a:solidFill>
                    <a:schemeClr val="tx1">
                      <a:lumMod val="75000"/>
                      <a:lumOff val="25000"/>
                    </a:schemeClr>
                  </a:solidFill>
                  <a:latin typeface="+mj-lt"/>
                  <a:cs typeface="Arial" pitchFamily="34" charset="0"/>
                </a:endParaRPr>
              </a:p>
            </p:txBody>
          </p:sp>
        </p:grpSp>
        <p:sp>
          <p:nvSpPr>
            <p:cNvPr id="45" name="Rectangle 44"/>
            <p:cNvSpPr/>
            <p:nvPr/>
          </p:nvSpPr>
          <p:spPr>
            <a:xfrm>
              <a:off x="1267544" y="5496338"/>
              <a:ext cx="2682145" cy="253916"/>
            </a:xfrm>
            <a:prstGeom prst="rect">
              <a:avLst/>
            </a:prstGeom>
          </p:spPr>
          <p:txBody>
            <a:bodyPr wrap="none">
              <a:spAutoFit/>
            </a:bodyPr>
            <a:lstStyle/>
            <a:p>
              <a:r>
                <a:rPr lang="en-US" sz="1050" dirty="0"/>
                <a:t>Business Problem |  Analytics Solution </a:t>
              </a:r>
            </a:p>
          </p:txBody>
        </p:sp>
      </p:grpSp>
      <p:grpSp>
        <p:nvGrpSpPr>
          <p:cNvPr id="49" name="Group 48">
            <a:extLst>
              <a:ext uri="{FF2B5EF4-FFF2-40B4-BE49-F238E27FC236}">
                <a16:creationId xmlns:a16="http://schemas.microsoft.com/office/drawing/2014/main" id="{37F06B10-F2B9-45AE-BAEE-3A25BDC40F60}"/>
              </a:ext>
            </a:extLst>
          </p:cNvPr>
          <p:cNvGrpSpPr/>
          <p:nvPr/>
        </p:nvGrpSpPr>
        <p:grpSpPr>
          <a:xfrm>
            <a:off x="3925721" y="3912576"/>
            <a:ext cx="4825987" cy="644520"/>
            <a:chOff x="1848112" y="1575921"/>
            <a:chExt cx="5288345" cy="644520"/>
          </a:xfrm>
        </p:grpSpPr>
        <p:sp>
          <p:nvSpPr>
            <p:cNvPr id="50" name="TextBox 49"/>
            <p:cNvSpPr txBox="1"/>
            <p:nvPr/>
          </p:nvSpPr>
          <p:spPr>
            <a:xfrm>
              <a:off x="2628764" y="1966525"/>
              <a:ext cx="4507693"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Data Collection | Variables  </a:t>
              </a:r>
            </a:p>
          </p:txBody>
        </p:sp>
        <p:sp>
          <p:nvSpPr>
            <p:cNvPr id="51" name="TextBox 50"/>
            <p:cNvSpPr txBox="1"/>
            <p:nvPr/>
          </p:nvSpPr>
          <p:spPr>
            <a:xfrm>
              <a:off x="2578371" y="1600386"/>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Understanding </a:t>
              </a:r>
              <a:endParaRPr lang="ko-KR" altLang="en-US" b="1" dirty="0">
                <a:solidFill>
                  <a:schemeClr val="tx1">
                    <a:lumMod val="75000"/>
                    <a:lumOff val="25000"/>
                  </a:schemeClr>
                </a:solidFill>
                <a:latin typeface="+mj-lt"/>
                <a:cs typeface="Arial" pitchFamily="34" charset="0"/>
              </a:endParaRPr>
            </a:p>
          </p:txBody>
        </p:sp>
        <p:sp>
          <p:nvSpPr>
            <p:cNvPr id="52" name="TextBox 51"/>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07</a:t>
              </a:r>
              <a:endParaRPr lang="ko-KR" altLang="en-US" sz="2800" b="1" dirty="0">
                <a:solidFill>
                  <a:schemeClr val="tx1">
                    <a:lumMod val="75000"/>
                    <a:lumOff val="25000"/>
                  </a:schemeClr>
                </a:solidFill>
                <a:latin typeface="+mj-lt"/>
                <a:cs typeface="Arial" pitchFamily="34" charset="0"/>
              </a:endParaRPr>
            </a:p>
          </p:txBody>
        </p:sp>
      </p:grpSp>
      <p:grpSp>
        <p:nvGrpSpPr>
          <p:cNvPr id="53" name="Group 52">
            <a:extLst>
              <a:ext uri="{FF2B5EF4-FFF2-40B4-BE49-F238E27FC236}">
                <a16:creationId xmlns:a16="http://schemas.microsoft.com/office/drawing/2014/main" id="{37F06B10-F2B9-45AE-BAEE-3A25BDC40F60}"/>
              </a:ext>
            </a:extLst>
          </p:cNvPr>
          <p:cNvGrpSpPr/>
          <p:nvPr/>
        </p:nvGrpSpPr>
        <p:grpSpPr>
          <a:xfrm>
            <a:off x="4035939" y="4990383"/>
            <a:ext cx="3647069" cy="661562"/>
            <a:chOff x="1848112" y="1575921"/>
            <a:chExt cx="5307517" cy="661562"/>
          </a:xfrm>
        </p:grpSpPr>
        <p:sp>
          <p:nvSpPr>
            <p:cNvPr id="54" name="TextBox 53"/>
            <p:cNvSpPr txBox="1"/>
            <p:nvPr/>
          </p:nvSpPr>
          <p:spPr>
            <a:xfrm>
              <a:off x="2647937" y="1983567"/>
              <a:ext cx="4507692"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Pre-processing | Process \| Techniques </a:t>
              </a:r>
            </a:p>
          </p:txBody>
        </p:sp>
        <p:sp>
          <p:nvSpPr>
            <p:cNvPr id="55" name="TextBox 54"/>
            <p:cNvSpPr txBox="1"/>
            <p:nvPr/>
          </p:nvSpPr>
          <p:spPr>
            <a:xfrm>
              <a:off x="2647936" y="162609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Preparation </a:t>
              </a:r>
              <a:endParaRPr lang="ko-KR" altLang="en-US" b="1" dirty="0">
                <a:solidFill>
                  <a:schemeClr val="tx1">
                    <a:lumMod val="75000"/>
                    <a:lumOff val="25000"/>
                  </a:schemeClr>
                </a:solidFill>
                <a:latin typeface="+mj-lt"/>
                <a:cs typeface="Arial" pitchFamily="34" charset="0"/>
              </a:endParaRPr>
            </a:p>
          </p:txBody>
        </p:sp>
        <p:sp>
          <p:nvSpPr>
            <p:cNvPr id="56" name="TextBox 55"/>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08</a:t>
              </a:r>
              <a:endParaRPr lang="ko-KR" altLang="en-US" sz="2800" b="1" dirty="0">
                <a:solidFill>
                  <a:schemeClr val="tx1">
                    <a:lumMod val="75000"/>
                    <a:lumOff val="25000"/>
                  </a:schemeClr>
                </a:solidFill>
                <a:latin typeface="+mj-lt"/>
                <a:cs typeface="Arial" pitchFamily="34" charset="0"/>
              </a:endParaRPr>
            </a:p>
          </p:txBody>
        </p:sp>
      </p:grpSp>
      <p:grpSp>
        <p:nvGrpSpPr>
          <p:cNvPr id="2" name="Group 1"/>
          <p:cNvGrpSpPr/>
          <p:nvPr/>
        </p:nvGrpSpPr>
        <p:grpSpPr>
          <a:xfrm>
            <a:off x="7800032" y="2497866"/>
            <a:ext cx="3801674" cy="635381"/>
            <a:chOff x="5576007" y="4046503"/>
            <a:chExt cx="5314026" cy="635381"/>
          </a:xfrm>
        </p:grpSpPr>
        <p:grpSp>
          <p:nvGrpSpPr>
            <p:cNvPr id="29" name="Group 28">
              <a:extLst>
                <a:ext uri="{FF2B5EF4-FFF2-40B4-BE49-F238E27FC236}">
                  <a16:creationId xmlns:a16="http://schemas.microsoft.com/office/drawing/2014/main" id="{48C572D2-FF82-4F09-A87C-3D3A60EF1C3D}"/>
                </a:ext>
              </a:extLst>
            </p:cNvPr>
            <p:cNvGrpSpPr/>
            <p:nvPr/>
          </p:nvGrpSpPr>
          <p:grpSpPr>
            <a:xfrm>
              <a:off x="5576007" y="4046503"/>
              <a:ext cx="5314026" cy="635381"/>
              <a:chOff x="1848112" y="1575921"/>
              <a:chExt cx="5314026" cy="635381"/>
            </a:xfrm>
          </p:grpSpPr>
          <p:sp>
            <p:nvSpPr>
              <p:cNvPr id="30" name="TextBox 29">
                <a:extLst>
                  <a:ext uri="{FF2B5EF4-FFF2-40B4-BE49-F238E27FC236}">
                    <a16:creationId xmlns:a16="http://schemas.microsoft.com/office/drawing/2014/main" id="{4C6F8FA6-DB08-4060-9832-77D337D2BF55}"/>
                  </a:ext>
                </a:extLst>
              </p:cNvPr>
              <p:cNvSpPr txBox="1"/>
              <p:nvPr/>
            </p:nvSpPr>
            <p:spPr>
              <a:xfrm>
                <a:off x="2654446" y="1965081"/>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Machine Learning | Model Evaluation |  Insights </a:t>
                </a:r>
              </a:p>
            </p:txBody>
          </p:sp>
          <p:sp>
            <p:nvSpPr>
              <p:cNvPr id="31" name="TextBox 30">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32" name="TextBox 31">
                <a:extLst>
                  <a:ext uri="{FF2B5EF4-FFF2-40B4-BE49-F238E27FC236}">
                    <a16:creationId xmlns:a16="http://schemas.microsoft.com/office/drawing/2014/main" id="{3E6D74D0-F347-4E58-A9D8-7E9536FAAEC3}"/>
                  </a:ext>
                </a:extLst>
              </p:cNvPr>
              <p:cNvSpPr txBox="1"/>
              <p:nvPr/>
            </p:nvSpPr>
            <p:spPr>
              <a:xfrm>
                <a:off x="1848112" y="1575921"/>
                <a:ext cx="958095"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10</a:t>
                </a:r>
                <a:endParaRPr lang="ko-KR" altLang="en-US" sz="2800" b="1" dirty="0">
                  <a:solidFill>
                    <a:schemeClr val="tx1">
                      <a:lumMod val="75000"/>
                      <a:lumOff val="25000"/>
                    </a:schemeClr>
                  </a:solidFill>
                  <a:latin typeface="+mj-lt"/>
                  <a:cs typeface="Arial" pitchFamily="34" charset="0"/>
                </a:endParaRPr>
              </a:p>
            </p:txBody>
          </p:sp>
        </p:grpSp>
        <p:sp>
          <p:nvSpPr>
            <p:cNvPr id="57" name="TextBox 56"/>
            <p:cNvSpPr txBox="1"/>
            <p:nvPr/>
          </p:nvSpPr>
          <p:spPr>
            <a:xfrm>
              <a:off x="6359644" y="4087908"/>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Modeling</a:t>
              </a:r>
              <a:endParaRPr lang="ko-KR" altLang="en-US" b="1" dirty="0">
                <a:solidFill>
                  <a:schemeClr val="tx1">
                    <a:lumMod val="75000"/>
                    <a:lumOff val="25000"/>
                  </a:schemeClr>
                </a:solidFill>
                <a:latin typeface="+mj-lt"/>
                <a:cs typeface="Arial" pitchFamily="34" charset="0"/>
              </a:endParaRPr>
            </a:p>
          </p:txBody>
        </p:sp>
      </p:grpSp>
      <p:grpSp>
        <p:nvGrpSpPr>
          <p:cNvPr id="62" name="Group 61"/>
          <p:cNvGrpSpPr/>
          <p:nvPr/>
        </p:nvGrpSpPr>
        <p:grpSpPr>
          <a:xfrm>
            <a:off x="7809398" y="3442821"/>
            <a:ext cx="4196572" cy="660470"/>
            <a:chOff x="5576007" y="4046503"/>
            <a:chExt cx="5291329" cy="660470"/>
          </a:xfrm>
        </p:grpSpPr>
        <p:grpSp>
          <p:nvGrpSpPr>
            <p:cNvPr id="63" name="Group 62">
              <a:extLst>
                <a:ext uri="{FF2B5EF4-FFF2-40B4-BE49-F238E27FC236}">
                  <a16:creationId xmlns:a16="http://schemas.microsoft.com/office/drawing/2014/main" id="{48C572D2-FF82-4F09-A87C-3D3A60EF1C3D}"/>
                </a:ext>
              </a:extLst>
            </p:cNvPr>
            <p:cNvGrpSpPr/>
            <p:nvPr/>
          </p:nvGrpSpPr>
          <p:grpSpPr>
            <a:xfrm>
              <a:off x="5576007" y="4046503"/>
              <a:ext cx="5291329" cy="660470"/>
              <a:chOff x="1848112" y="1575921"/>
              <a:chExt cx="5291329" cy="660470"/>
            </a:xfrm>
          </p:grpSpPr>
          <p:sp>
            <p:nvSpPr>
              <p:cNvPr id="65" name="TextBox 64">
                <a:extLst>
                  <a:ext uri="{FF2B5EF4-FFF2-40B4-BE49-F238E27FC236}">
                    <a16:creationId xmlns:a16="http://schemas.microsoft.com/office/drawing/2014/main" id="{4C6F8FA6-DB08-4060-9832-77D337D2BF55}"/>
                  </a:ext>
                </a:extLst>
              </p:cNvPr>
              <p:cNvSpPr txBox="1"/>
              <p:nvPr/>
            </p:nvSpPr>
            <p:spPr>
              <a:xfrm>
                <a:off x="2522754" y="1990170"/>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Applications |  Demo </a:t>
                </a:r>
              </a:p>
            </p:txBody>
          </p:sp>
          <p:sp>
            <p:nvSpPr>
              <p:cNvPr id="66" name="TextBox 65">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67" name="TextBox 66">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11</a:t>
                </a:r>
                <a:endParaRPr lang="ko-KR" altLang="en-US" sz="2800" b="1" dirty="0">
                  <a:solidFill>
                    <a:schemeClr val="tx1">
                      <a:lumMod val="75000"/>
                      <a:lumOff val="25000"/>
                    </a:schemeClr>
                  </a:solidFill>
                  <a:latin typeface="+mj-lt"/>
                  <a:cs typeface="Arial" pitchFamily="34" charset="0"/>
                </a:endParaRPr>
              </a:p>
            </p:txBody>
          </p:sp>
        </p:grpSp>
        <p:sp>
          <p:nvSpPr>
            <p:cNvPr id="64" name="TextBox 63"/>
            <p:cNvSpPr txBox="1"/>
            <p:nvPr/>
          </p:nvSpPr>
          <p:spPr>
            <a:xfrm>
              <a:off x="6250649" y="411658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 Deployment</a:t>
              </a:r>
              <a:endParaRPr lang="ko-KR" altLang="en-US" b="1" dirty="0">
                <a:solidFill>
                  <a:schemeClr val="tx1">
                    <a:lumMod val="75000"/>
                    <a:lumOff val="25000"/>
                  </a:schemeClr>
                </a:solidFill>
                <a:latin typeface="+mj-lt"/>
                <a:cs typeface="Arial" pitchFamily="34" charset="0"/>
              </a:endParaRPr>
            </a:p>
          </p:txBody>
        </p:sp>
      </p:grpSp>
      <p:grpSp>
        <p:nvGrpSpPr>
          <p:cNvPr id="68" name="Group 67"/>
          <p:cNvGrpSpPr/>
          <p:nvPr/>
        </p:nvGrpSpPr>
        <p:grpSpPr>
          <a:xfrm>
            <a:off x="7889978" y="5389152"/>
            <a:ext cx="3937507" cy="891173"/>
            <a:chOff x="486960" y="5059608"/>
            <a:chExt cx="5427928" cy="891173"/>
          </a:xfrm>
        </p:grpSpPr>
        <p:grpSp>
          <p:nvGrpSpPr>
            <p:cNvPr id="69" name="Group 68">
              <a:extLst>
                <a:ext uri="{FF2B5EF4-FFF2-40B4-BE49-F238E27FC236}">
                  <a16:creationId xmlns:a16="http://schemas.microsoft.com/office/drawing/2014/main" id="{1DEE4032-D811-4C99-AE03-98362C887B64}"/>
                </a:ext>
              </a:extLst>
            </p:cNvPr>
            <p:cNvGrpSpPr/>
            <p:nvPr/>
          </p:nvGrpSpPr>
          <p:grpSpPr>
            <a:xfrm>
              <a:off x="486960" y="5059608"/>
              <a:ext cx="5427928" cy="891173"/>
              <a:chOff x="1804172" y="1576643"/>
              <a:chExt cx="5427928" cy="891173"/>
            </a:xfrm>
          </p:grpSpPr>
          <p:sp>
            <p:nvSpPr>
              <p:cNvPr id="71" name="TextBox 70">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72" name="TextBox 71">
                <a:extLst>
                  <a:ext uri="{FF2B5EF4-FFF2-40B4-BE49-F238E27FC236}">
                    <a16:creationId xmlns:a16="http://schemas.microsoft.com/office/drawing/2014/main" id="{3DFCC804-6C1D-4C67-B274-1978635DA6F9}"/>
                  </a:ext>
                </a:extLst>
              </p:cNvPr>
              <p:cNvSpPr txBox="1"/>
              <p:nvPr/>
            </p:nvSpPr>
            <p:spPr>
              <a:xfrm>
                <a:off x="2516908" y="161928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Annexure </a:t>
                </a:r>
                <a:endParaRPr lang="ko-KR" altLang="en-US" b="1" dirty="0">
                  <a:solidFill>
                    <a:schemeClr val="tx1">
                      <a:lumMod val="75000"/>
                      <a:lumOff val="25000"/>
                    </a:schemeClr>
                  </a:solidFill>
                  <a:latin typeface="+mj-lt"/>
                  <a:cs typeface="Arial" pitchFamily="34" charset="0"/>
                </a:endParaRPr>
              </a:p>
            </p:txBody>
          </p:sp>
          <p:sp>
            <p:nvSpPr>
              <p:cNvPr id="73" name="TextBox 72">
                <a:extLst>
                  <a:ext uri="{FF2B5EF4-FFF2-40B4-BE49-F238E27FC236}">
                    <a16:creationId xmlns:a16="http://schemas.microsoft.com/office/drawing/2014/main" id="{7B7AC64B-48B2-4F4F-A626-7901145018C6}"/>
                  </a:ext>
                </a:extLst>
              </p:cNvPr>
              <p:cNvSpPr txBox="1"/>
              <p:nvPr/>
            </p:nvSpPr>
            <p:spPr>
              <a:xfrm>
                <a:off x="1804172" y="157664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13</a:t>
                </a:r>
                <a:endParaRPr lang="ko-KR" altLang="en-US" sz="2800" b="1" dirty="0">
                  <a:solidFill>
                    <a:schemeClr val="tx1">
                      <a:lumMod val="75000"/>
                      <a:lumOff val="25000"/>
                    </a:schemeClr>
                  </a:solidFill>
                  <a:latin typeface="+mj-lt"/>
                  <a:cs typeface="Arial" pitchFamily="34" charset="0"/>
                </a:endParaRPr>
              </a:p>
            </p:txBody>
          </p:sp>
        </p:grpSp>
        <p:sp>
          <p:nvSpPr>
            <p:cNvPr id="70" name="Rectangle 69"/>
            <p:cNvSpPr/>
            <p:nvPr/>
          </p:nvSpPr>
          <p:spPr>
            <a:xfrm>
              <a:off x="1158630" y="5459387"/>
              <a:ext cx="4101776" cy="253916"/>
            </a:xfrm>
            <a:prstGeom prst="rect">
              <a:avLst/>
            </a:prstGeom>
          </p:spPr>
          <p:txBody>
            <a:bodyPr wrap="none">
              <a:spAutoFit/>
            </a:bodyPr>
            <a:lstStyle/>
            <a:p>
              <a:r>
                <a:rPr lang="en-US" sz="1050" dirty="0"/>
                <a:t>References | Publications | Plagiarism Score</a:t>
              </a:r>
            </a:p>
          </p:txBody>
        </p:sp>
      </p:grpSp>
    </p:spTree>
    <p:extLst>
      <p:ext uri="{BB962C8B-B14F-4D97-AF65-F5344CB8AC3E}">
        <p14:creationId xmlns:p14="http://schemas.microsoft.com/office/powerpoint/2010/main" val="3248360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pic>
        <p:nvPicPr>
          <p:cNvPr id="7" name="Picture 6">
            <a:extLst>
              <a:ext uri="{FF2B5EF4-FFF2-40B4-BE49-F238E27FC236}">
                <a16:creationId xmlns:a16="http://schemas.microsoft.com/office/drawing/2014/main" id="{17EFD297-504F-4462-84D4-94C49F1892A9}"/>
              </a:ext>
            </a:extLst>
          </p:cNvPr>
          <p:cNvPicPr>
            <a:picLocks noChangeAspect="1"/>
          </p:cNvPicPr>
          <p:nvPr/>
        </p:nvPicPr>
        <p:blipFill>
          <a:blip r:embed="rId3"/>
          <a:stretch>
            <a:fillRect/>
          </a:stretch>
        </p:blipFill>
        <p:spPr>
          <a:xfrm>
            <a:off x="1082175" y="4113872"/>
            <a:ext cx="3563965" cy="2166608"/>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spTree>
    <p:extLst>
      <p:ext uri="{BB962C8B-B14F-4D97-AF65-F5344CB8AC3E}">
        <p14:creationId xmlns:p14="http://schemas.microsoft.com/office/powerpoint/2010/main" val="343696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algn="r"/>
            <a:r>
              <a:rPr lang="en-US" sz="1600" dirty="0"/>
              <a:t>Key Findings | Suggestions </a:t>
            </a:r>
          </a:p>
        </p:txBody>
      </p:sp>
      <p:pic>
        <p:nvPicPr>
          <p:cNvPr id="5" name="Picture 4">
            <a:extLst>
              <a:ext uri="{FF2B5EF4-FFF2-40B4-BE49-F238E27FC236}">
                <a16:creationId xmlns:a16="http://schemas.microsoft.com/office/drawing/2014/main" id="{974E0866-0A57-46D4-931B-7597C1610B1F}"/>
              </a:ext>
            </a:extLst>
          </p:cNvPr>
          <p:cNvPicPr>
            <a:picLocks noChangeAspect="1"/>
          </p:cNvPicPr>
          <p:nvPr/>
        </p:nvPicPr>
        <p:blipFill>
          <a:blip r:embed="rId2"/>
          <a:stretch>
            <a:fillRect/>
          </a:stretch>
        </p:blipFill>
        <p:spPr>
          <a:xfrm>
            <a:off x="468902" y="1457669"/>
            <a:ext cx="4598259" cy="4778347"/>
          </a:xfrm>
          <a:prstGeom prst="rect">
            <a:avLst/>
          </a:prstGeom>
        </p:spPr>
      </p:pic>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3970318"/>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85-90%Accuracy </a:t>
            </a:r>
            <a:r>
              <a:rPr lang="en-US" dirty="0">
                <a:latin typeface="Times New Roman" panose="02020603050405020304" pitchFamily="18" charset="0"/>
                <a:cs typeface="Times New Roman" panose="02020603050405020304" pitchFamily="18" charset="0"/>
              </a:rPr>
              <a:t>in predicting direction of close price given by </a:t>
            </a:r>
            <a:r>
              <a:rPr lang="en-US" b="1" dirty="0">
                <a:latin typeface="Times New Roman" panose="02020603050405020304" pitchFamily="18" charset="0"/>
                <a:cs typeface="Times New Roman" panose="02020603050405020304" pitchFamily="18" charset="0"/>
              </a:rPr>
              <a:t>Logistic Regression Classification Model and Auto Keras classification. </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77.7%.Accuracy=&gt;SMA-7 Hypothesis testing</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for RF would be 2*.78/2*.22=3.5:1 if difference in consecutive day close price for HDFC stock is only 2.0.for higher difference reward to risk ratio would be higher.</a:t>
            </a:r>
          </a:p>
          <a:p>
            <a:pPr marL="342900" indent="-342900">
              <a:buFont typeface="+mj-lt"/>
              <a:buAutoNum type="arabicPeriod"/>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30033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4423718" y="1321531"/>
            <a:ext cx="0" cy="5050624"/>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062F7591-5A0A-4A55-9131-9AEB09BA55D3}"/>
              </a:ext>
            </a:extLst>
          </p:cNvPr>
          <p:cNvSpPr txBox="1"/>
          <p:nvPr/>
        </p:nvSpPr>
        <p:spPr>
          <a:xfrm>
            <a:off x="4586731" y="2414813"/>
            <a:ext cx="7049405" cy="3416320"/>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Modelling Techniques with MAE&lt;=5 and MAPE&lt;=0.33 were:</a:t>
            </a:r>
          </a:p>
          <a:p>
            <a:r>
              <a:rPr lang="en-US" dirty="0">
                <a:latin typeface="Times New Roman" panose="02020603050405020304" pitchFamily="18" charset="0"/>
                <a:cs typeface="Times New Roman" panose="02020603050405020304" pitchFamily="18" charset="0"/>
              </a:rPr>
              <a:t>OLS-Linear Regression Model, Random Forest Regression Model, Using PCA with LSTM, and Regression Model using AutoKeras.</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For a stop loss of 2.0 reward to risk ratio for RF would be 2*.67/2*.33=2.03:1 if difference in consecutive day close price for HDFC stock is only 2.0.for higher difference reward to risk ratio would be higher.</a:t>
            </a:r>
          </a:p>
          <a:p>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E321138-A2F6-4264-89BA-B82AABC3E9AB}"/>
              </a:ext>
            </a:extLst>
          </p:cNvPr>
          <p:cNvPicPr>
            <a:picLocks noChangeAspect="1"/>
          </p:cNvPicPr>
          <p:nvPr/>
        </p:nvPicPr>
        <p:blipFill>
          <a:blip r:embed="rId2"/>
          <a:stretch>
            <a:fillRect/>
          </a:stretch>
        </p:blipFill>
        <p:spPr>
          <a:xfrm>
            <a:off x="668613" y="1570368"/>
            <a:ext cx="3248025" cy="4552950"/>
          </a:xfrm>
          <a:prstGeom prst="rect">
            <a:avLst/>
          </a:prstGeom>
        </p:spPr>
      </p:pic>
    </p:spTree>
    <p:extLst>
      <p:ext uri="{BB962C8B-B14F-4D97-AF65-F5344CB8AC3E}">
        <p14:creationId xmlns:p14="http://schemas.microsoft.com/office/powerpoint/2010/main" val="2047571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839114"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832028" y="1296201"/>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933429" y="1296201"/>
            <a:ext cx="7835237" cy="5861797"/>
          </a:xfrm>
          <a:prstGeom prst="rect">
            <a:avLst/>
          </a:prstGeom>
          <a:solidFill>
            <a:schemeClr val="accent1">
              <a:lumMod val="40000"/>
              <a:lumOff val="60000"/>
            </a:schemeClr>
          </a:solidFill>
        </p:spPr>
        <p:txBody>
          <a:bodyPr wrap="square">
            <a:spAutoFit/>
          </a:bodyPr>
          <a:lstStyle/>
          <a:p>
            <a:pPr algn="just">
              <a:lnSpc>
                <a:spcPct val="150000"/>
              </a:lnSpc>
              <a:defRPr/>
            </a:pPr>
            <a:r>
              <a:rPr lang="en-IN" sz="1800" dirty="0">
                <a:effectLst/>
                <a:latin typeface="Times New Roman" panose="02020603050405020304" pitchFamily="18" charset="0"/>
                <a:ea typeface="Times New Roman" panose="02020603050405020304" pitchFamily="18" charset="0"/>
              </a:rPr>
              <a:t>What works in the Indian stock market must be proven with evidence. </a:t>
            </a:r>
          </a:p>
          <a:p>
            <a:pPr algn="just">
              <a:lnSpc>
                <a:spcPct val="150000"/>
              </a:lnSpc>
              <a:defRPr/>
            </a:pPr>
            <a:endParaRPr lang="en-IN" sz="1800" dirty="0">
              <a:effectLst/>
              <a:latin typeface="Times New Roman" panose="02020603050405020304" pitchFamily="18" charset="0"/>
              <a:ea typeface="Times New Roman" panose="02020603050405020304" pitchFamily="18" charset="0"/>
            </a:endParaRPr>
          </a:p>
          <a:p>
            <a:pPr algn="just">
              <a:lnSpc>
                <a:spcPct val="150000"/>
              </a:lnSpc>
              <a:defRPr/>
            </a:pPr>
            <a:r>
              <a:rPr lang="en-IN" sz="1800" dirty="0">
                <a:effectLst/>
                <a:latin typeface="Times New Roman" panose="02020603050405020304" pitchFamily="18" charset="0"/>
                <a:ea typeface="Times New Roman" panose="02020603050405020304" pitchFamily="18" charset="0"/>
              </a:rPr>
              <a:t>Any stock on the stock market can utilize the same procedure as defined in this project to forecast buy or sell choices, which is helpful.</a:t>
            </a:r>
          </a:p>
          <a:p>
            <a:pPr algn="just">
              <a:lnSpc>
                <a:spcPct val="150000"/>
              </a:lnSpc>
              <a:defRPr/>
            </a:pPr>
            <a:endParaRPr lang="en-US" sz="1800" dirty="0">
              <a:effectLst/>
              <a:latin typeface="Times New Roman" panose="02020603050405020304" pitchFamily="18" charset="0"/>
              <a:ea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It is assumed that returns are more or less constant over time. However, Returns are highly dependent on time. In future projects, it can be shown how to define Bullish and Bearish regimes using modern machine learning techniques.</a:t>
            </a: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n-cs"/>
              </a:rPr>
              <a:t>Sentiment Analysis Approach may also be explored  using Text Analytics for predicting stock market returns.</a:t>
            </a: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562289" y="1457668"/>
            <a:ext cx="11067421" cy="4912179"/>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Aaron Patrick. (2020). </a:t>
            </a:r>
            <a:r>
              <a:rPr lang="en-IN" sz="1000" i="1" dirty="0">
                <a:effectLst/>
                <a:latin typeface="Times New Roman" panose="02020603050405020304" pitchFamily="18" charset="0"/>
                <a:ea typeface="Times New Roman" panose="02020603050405020304" pitchFamily="18" charset="0"/>
              </a:rPr>
              <a:t>HDFC Bank Fundamental Analysis and Future Outlook</a:t>
            </a:r>
            <a:r>
              <a:rPr lang="en-IN" sz="1000" dirty="0">
                <a:effectLst/>
                <a:latin typeface="Times New Roman" panose="02020603050405020304" pitchFamily="18" charset="0"/>
                <a:ea typeface="Times New Roman" panose="02020603050405020304" pitchFamily="18" charset="0"/>
              </a:rPr>
              <a:t>. https://billiondollarvaluation.com/hdfc-bank-fundamental-analysis-and-future-outlook/</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Alhomadi, A. (2021). Forecasting stock market prices : A machine learning approach. </a:t>
            </a:r>
            <a:r>
              <a:rPr lang="en-IN" sz="1000" i="1" dirty="0">
                <a:effectLst/>
                <a:latin typeface="Times New Roman" panose="02020603050405020304" pitchFamily="18" charset="0"/>
                <a:ea typeface="Times New Roman" panose="02020603050405020304" pitchFamily="18" charset="0"/>
              </a:rPr>
              <a:t>Digital Commons</a:t>
            </a:r>
            <a:r>
              <a:rPr lang="en-IN" sz="1000" dirty="0">
                <a:effectLst/>
                <a:latin typeface="Times New Roman" panose="02020603050405020304" pitchFamily="18" charset="0"/>
                <a:ea typeface="Times New Roman" panose="02020603050405020304" pitchFamily="18" charset="0"/>
              </a:rPr>
              <a:t>, </a:t>
            </a:r>
            <a:r>
              <a:rPr lang="en-IN" sz="1000" i="1" dirty="0">
                <a:effectLst/>
                <a:latin typeface="Times New Roman" panose="02020603050405020304" pitchFamily="18" charset="0"/>
                <a:ea typeface="Times New Roman" panose="02020603050405020304" pitchFamily="18" charset="0"/>
              </a:rPr>
              <a:t>11</a:t>
            </a:r>
            <a:r>
              <a:rPr lang="en-IN" sz="1000" dirty="0">
                <a:effectLst/>
                <a:latin typeface="Times New Roman" panose="02020603050405020304" pitchFamily="18" charset="0"/>
                <a:ea typeface="Times New Roman" panose="02020603050405020304" pitchFamily="18" charset="0"/>
              </a:rPr>
              <a:t>(2), 16–36.</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Biswas, M., Nova, A. J., Mahbub, M. K., Chaki, S., Ahmed, S., &amp; Islam, M. A. (2021). Stock Market Prediction: A Survey and Evaluation. </a:t>
            </a:r>
            <a:r>
              <a:rPr lang="en-IN" sz="1000" i="1" dirty="0">
                <a:effectLst/>
                <a:latin typeface="Times New Roman" panose="02020603050405020304" pitchFamily="18" charset="0"/>
                <a:ea typeface="Times New Roman" panose="02020603050405020304" pitchFamily="18" charset="0"/>
              </a:rPr>
              <a:t>2021 International Conference on Science and Contemporary Technologies, ICSCT 2021</a:t>
            </a:r>
            <a:r>
              <a:rPr lang="en-IN" sz="1000" dirty="0">
                <a:effectLst/>
                <a:latin typeface="Times New Roman" panose="02020603050405020304" pitchFamily="18" charset="0"/>
                <a:ea typeface="Times New Roman" panose="02020603050405020304" pitchFamily="18" charset="0"/>
              </a:rPr>
              <a:t>, </a:t>
            </a:r>
            <a:r>
              <a:rPr lang="en-IN" sz="1000" i="1" dirty="0">
                <a:effectLst/>
                <a:latin typeface="Times New Roman" panose="02020603050405020304" pitchFamily="18" charset="0"/>
                <a:ea typeface="Times New Roman" panose="02020603050405020304" pitchFamily="18" charset="0"/>
              </a:rPr>
              <a:t>December</a:t>
            </a:r>
            <a:r>
              <a:rPr lang="en-IN" sz="1000" dirty="0">
                <a:effectLst/>
                <a:latin typeface="Times New Roman" panose="02020603050405020304" pitchFamily="18" charset="0"/>
                <a:ea typeface="Times New Roman" panose="02020603050405020304" pitchFamily="18" charset="0"/>
              </a:rPr>
              <a:t>. https://doi.org/10.1109/ICSCT53883.2021.9642681</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Cornellius Yudha Wijaya. (2021). </a:t>
            </a:r>
            <a:r>
              <a:rPr lang="en-IN" sz="1000" i="1" dirty="0">
                <a:effectLst/>
                <a:latin typeface="Times New Roman" panose="02020603050405020304" pitchFamily="18" charset="0"/>
                <a:ea typeface="Times New Roman" panose="02020603050405020304" pitchFamily="18" charset="0"/>
              </a:rPr>
              <a:t>CRISP-DM Methodology For Your First Data Science Project</a:t>
            </a:r>
            <a:r>
              <a:rPr lang="en-IN" sz="1000" dirty="0">
                <a:effectLst/>
                <a:latin typeface="Times New Roman" panose="02020603050405020304" pitchFamily="18" charset="0"/>
                <a:ea typeface="Times New Roman" panose="02020603050405020304" pitchFamily="18" charset="0"/>
              </a:rPr>
              <a:t>. https://towardsdatascience.com/crisp-dm-methodology-for-your-first-data-science-project-769f35e0346c</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Huang, Y., Capretz, L. F., &amp; Ho, D. (2021). Machine Learning for Stock Prediction Based on Fundamental Analysis. </a:t>
            </a:r>
            <a:r>
              <a:rPr lang="en-IN" sz="1000" i="1" dirty="0">
                <a:effectLst/>
                <a:latin typeface="Times New Roman" panose="02020603050405020304" pitchFamily="18" charset="0"/>
                <a:ea typeface="Times New Roman" panose="02020603050405020304" pitchFamily="18" charset="0"/>
              </a:rPr>
              <a:t>2021 IEEE Symposium Series on Computational Intelligence, SSCI 2021 - Proceedings</a:t>
            </a:r>
            <a:r>
              <a:rPr lang="en-IN" sz="1000" dirty="0">
                <a:effectLst/>
                <a:latin typeface="Times New Roman" panose="02020603050405020304" pitchFamily="18" charset="0"/>
                <a:ea typeface="Times New Roman" panose="02020603050405020304" pitchFamily="18" charset="0"/>
              </a:rPr>
              <a:t>, </a:t>
            </a:r>
            <a:r>
              <a:rPr lang="en-IN" sz="1000" i="1" dirty="0">
                <a:effectLst/>
                <a:latin typeface="Times New Roman" panose="02020603050405020304" pitchFamily="18" charset="0"/>
                <a:ea typeface="Times New Roman" panose="02020603050405020304" pitchFamily="18" charset="0"/>
              </a:rPr>
              <a:t>5</a:t>
            </a:r>
            <a:r>
              <a:rPr lang="en-IN" sz="1000" dirty="0">
                <a:effectLst/>
                <a:latin typeface="Times New Roman" panose="02020603050405020304" pitchFamily="18" charset="0"/>
                <a:ea typeface="Times New Roman" panose="02020603050405020304" pitchFamily="18" charset="0"/>
              </a:rPr>
              <a:t>. https://doi.org/10.1109/SSCI50451.2021.9660134</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Jierula, A., Wang, S., &amp; Oh, T. (2021). </a:t>
            </a:r>
            <a:r>
              <a:rPr lang="en-IN" sz="1000" i="1" dirty="0">
                <a:effectLst/>
                <a:latin typeface="Times New Roman" panose="02020603050405020304" pitchFamily="18" charset="0"/>
                <a:ea typeface="Times New Roman" panose="02020603050405020304" pitchFamily="18" charset="0"/>
              </a:rPr>
              <a:t>applied sciences Study on Accuracy Metrics for Evaluating the Predictions of Damage Locations in Deep Piles Using Artificial Neural Networks with Acoustic Emission Data</a:t>
            </a:r>
            <a:r>
              <a:rPr lang="en-IN" sz="1000" dirty="0">
                <a:effectLst/>
                <a:latin typeface="Times New Roman" panose="02020603050405020304" pitchFamily="18" charset="0"/>
                <a:ea typeface="Times New Roman" panose="02020603050405020304" pitchFamily="18" charset="0"/>
              </a:rPr>
              <a:t>.</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López del Val, J. A., &amp; Alonso Pérez de Agreda, J. P. (1993). Principal components analysis. </a:t>
            </a:r>
            <a:r>
              <a:rPr lang="en-IN" sz="1000" i="1" dirty="0">
                <a:effectLst/>
                <a:latin typeface="Times New Roman" panose="02020603050405020304" pitchFamily="18" charset="0"/>
                <a:ea typeface="Times New Roman" panose="02020603050405020304" pitchFamily="18" charset="0"/>
              </a:rPr>
              <a:t>Atencion Primaria / Sociedad Española de Medicina de Familia y Comunitaria</a:t>
            </a:r>
            <a:r>
              <a:rPr lang="en-IN" sz="1000" dirty="0">
                <a:effectLst/>
                <a:latin typeface="Times New Roman" panose="02020603050405020304" pitchFamily="18" charset="0"/>
                <a:ea typeface="Times New Roman" panose="02020603050405020304" pitchFamily="18" charset="0"/>
              </a:rPr>
              <a:t>, </a:t>
            </a:r>
            <a:r>
              <a:rPr lang="en-IN" sz="1000" i="1" dirty="0">
                <a:effectLst/>
                <a:latin typeface="Times New Roman" panose="02020603050405020304" pitchFamily="18" charset="0"/>
                <a:ea typeface="Times New Roman" panose="02020603050405020304" pitchFamily="18" charset="0"/>
              </a:rPr>
              <a:t>12</a:t>
            </a:r>
            <a:r>
              <a:rPr lang="en-IN" sz="1000" dirty="0">
                <a:effectLst/>
                <a:latin typeface="Times New Roman" panose="02020603050405020304" pitchFamily="18" charset="0"/>
                <a:ea typeface="Times New Roman" panose="02020603050405020304" pitchFamily="18" charset="0"/>
              </a:rPr>
              <a:t>(6), 333–338. </a:t>
            </a:r>
            <a:r>
              <a:rPr lang="en-IN" sz="1000" dirty="0">
                <a:effectLst/>
                <a:latin typeface="Times New Roman" panose="02020603050405020304" pitchFamily="18" charset="0"/>
                <a:ea typeface="Times New Roman" panose="02020603050405020304" pitchFamily="18" charset="0"/>
                <a:hlinkClick r:id="rId2"/>
              </a:rPr>
              <a:t>https://doi.org/10.5455/ijlr.20170415115235</a:t>
            </a:r>
            <a:endParaRPr lang="en-IN"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moneycontrol. (n.d.). </a:t>
            </a:r>
            <a:r>
              <a:rPr lang="en-IN" sz="1000" i="1" dirty="0">
                <a:effectLst/>
                <a:latin typeface="Times New Roman" panose="02020603050405020304" pitchFamily="18" charset="0"/>
                <a:ea typeface="Times New Roman" panose="02020603050405020304" pitchFamily="18" charset="0"/>
              </a:rPr>
              <a:t>HDFC Bank Ltd.TECHNICALS</a:t>
            </a:r>
            <a:r>
              <a:rPr lang="en-IN" sz="1000" dirty="0">
                <a:effectLst/>
                <a:latin typeface="Times New Roman" panose="02020603050405020304" pitchFamily="18" charset="0"/>
                <a:ea typeface="Times New Roman" panose="02020603050405020304" pitchFamily="18" charset="0"/>
              </a:rPr>
              <a:t>. https://www.moneycontrol.com/technical-analysis/hdfcbank/HDF01/weekly</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Rouf, N., Malik, M. B., Arif, T., Sharma, S., Singh, S., Aich, S., &amp; Kim, H. C. (2021). Stock market prediction using machine learning techniques: A decade survey on methodologies, recent developments, and future directions. </a:t>
            </a:r>
            <a:r>
              <a:rPr lang="en-IN" sz="1000" i="1" dirty="0">
                <a:effectLst/>
                <a:latin typeface="Times New Roman" panose="02020603050405020304" pitchFamily="18" charset="0"/>
                <a:ea typeface="Times New Roman" panose="02020603050405020304" pitchFamily="18" charset="0"/>
              </a:rPr>
              <a:t>Electronics (Switzerland)</a:t>
            </a:r>
            <a:r>
              <a:rPr lang="en-IN" sz="1000" dirty="0">
                <a:effectLst/>
                <a:latin typeface="Times New Roman" panose="02020603050405020304" pitchFamily="18" charset="0"/>
                <a:ea typeface="Times New Roman" panose="02020603050405020304" pitchFamily="18" charset="0"/>
              </a:rPr>
              <a:t>, </a:t>
            </a:r>
            <a:r>
              <a:rPr lang="en-IN" sz="1000" i="1" dirty="0">
                <a:effectLst/>
                <a:latin typeface="Times New Roman" panose="02020603050405020304" pitchFamily="18" charset="0"/>
                <a:ea typeface="Times New Roman" panose="02020603050405020304" pitchFamily="18" charset="0"/>
              </a:rPr>
              <a:t>10</a:t>
            </a:r>
            <a:r>
              <a:rPr lang="en-IN" sz="1000" dirty="0">
                <a:effectLst/>
                <a:latin typeface="Times New Roman" panose="02020603050405020304" pitchFamily="18" charset="0"/>
                <a:ea typeface="Times New Roman" panose="02020603050405020304" pitchFamily="18" charset="0"/>
              </a:rPr>
              <a:t>(21). https://doi.org/10.3390/electronics10212717</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Series, I. (2021). Machine Learning Algorithms and Applications. In </a:t>
            </a:r>
            <a:r>
              <a:rPr lang="en-IN" sz="1000" i="1" dirty="0">
                <a:effectLst/>
                <a:latin typeface="Times New Roman" panose="02020603050405020304" pitchFamily="18" charset="0"/>
                <a:ea typeface="Times New Roman" panose="02020603050405020304" pitchFamily="18" charset="0"/>
              </a:rPr>
              <a:t>Machine Learning Algorithms and Applications</a:t>
            </a:r>
            <a:r>
              <a:rPr lang="en-IN" sz="1000" dirty="0">
                <a:effectLst/>
                <a:latin typeface="Times New Roman" panose="02020603050405020304" pitchFamily="18" charset="0"/>
                <a:ea typeface="Times New Roman" panose="02020603050405020304" pitchFamily="18" charset="0"/>
              </a:rPr>
              <a:t> (Vol. 7). https://doi.org/10.1002/9781119769262</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Shah, D., Isah, H., &amp; Zulkernine, F. (2019). Stock market analysis: A review and taxonomy of prediction techniques. </a:t>
            </a:r>
            <a:r>
              <a:rPr lang="en-IN" sz="1000" i="1" dirty="0">
                <a:effectLst/>
                <a:latin typeface="Times New Roman" panose="02020603050405020304" pitchFamily="18" charset="0"/>
                <a:ea typeface="Times New Roman" panose="02020603050405020304" pitchFamily="18" charset="0"/>
              </a:rPr>
              <a:t>International Journal of Financial Studies</a:t>
            </a:r>
            <a:r>
              <a:rPr lang="en-IN" sz="1000" dirty="0">
                <a:effectLst/>
                <a:latin typeface="Times New Roman" panose="02020603050405020304" pitchFamily="18" charset="0"/>
                <a:ea typeface="Times New Roman" panose="02020603050405020304" pitchFamily="18" charset="0"/>
              </a:rPr>
              <a:t>, </a:t>
            </a:r>
            <a:r>
              <a:rPr lang="en-IN" sz="1000" i="1" dirty="0">
                <a:effectLst/>
                <a:latin typeface="Times New Roman" panose="02020603050405020304" pitchFamily="18" charset="0"/>
                <a:ea typeface="Times New Roman" panose="02020603050405020304" pitchFamily="18" charset="0"/>
              </a:rPr>
              <a:t>7</a:t>
            </a:r>
            <a:r>
              <a:rPr lang="en-IN" sz="1000" dirty="0">
                <a:effectLst/>
                <a:latin typeface="Times New Roman" panose="02020603050405020304" pitchFamily="18" charset="0"/>
                <a:ea typeface="Times New Roman" panose="02020603050405020304" pitchFamily="18" charset="0"/>
              </a:rPr>
              <a:t>(3). https://doi.org/10.3390/ijfs7020026</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Sonkiya, P., Bajpai, V., &amp; Bansal, A. (2021). </a:t>
            </a:r>
            <a:r>
              <a:rPr lang="en-IN" sz="1000" i="1" dirty="0">
                <a:effectLst/>
                <a:latin typeface="Times New Roman" panose="02020603050405020304" pitchFamily="18" charset="0"/>
                <a:ea typeface="Times New Roman" panose="02020603050405020304" pitchFamily="18" charset="0"/>
              </a:rPr>
              <a:t>Stock price prediction using BERT and GAN</a:t>
            </a:r>
            <a:r>
              <a:rPr lang="en-IN" sz="1000" dirty="0">
                <a:effectLst/>
                <a:latin typeface="Times New Roman" panose="02020603050405020304" pitchFamily="18" charset="0"/>
                <a:ea typeface="Times New Roman" panose="02020603050405020304" pitchFamily="18" charset="0"/>
              </a:rPr>
              <a:t>. </a:t>
            </a:r>
            <a:r>
              <a:rPr lang="en-IN" sz="1000" i="1" dirty="0">
                <a:effectLst/>
                <a:latin typeface="Times New Roman" panose="02020603050405020304" pitchFamily="18" charset="0"/>
                <a:ea typeface="Times New Roman" panose="02020603050405020304" pitchFamily="18" charset="0"/>
              </a:rPr>
              <a:t>6</a:t>
            </a:r>
            <a:r>
              <a:rPr lang="en-IN" sz="1000" dirty="0">
                <a:effectLst/>
                <a:latin typeface="Times New Roman" panose="02020603050405020304" pitchFamily="18" charset="0"/>
                <a:ea typeface="Times New Roman" panose="02020603050405020304" pitchFamily="18" charset="0"/>
              </a:rPr>
              <a:t>. http://arxiv.org/abs/2107.09055</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Vreeken, J., &amp; Yamanishi, K. (2019). </a:t>
            </a:r>
            <a:r>
              <a:rPr lang="en-IN" sz="1000" i="1" dirty="0">
                <a:effectLst/>
                <a:latin typeface="Times New Roman" panose="02020603050405020304" pitchFamily="18" charset="0"/>
                <a:ea typeface="Times New Roman" panose="02020603050405020304" pitchFamily="18" charset="0"/>
              </a:rPr>
              <a:t>Proceedings of the 25th {ACM} {SIGKDD} International Conference on Knowledge Discovery &amp; Data Mining, {KDD} 2019, Anchorage, AK, USA, August 4-8, 2019</a:t>
            </a:r>
            <a:r>
              <a:rPr lang="en-IN" sz="1000" dirty="0">
                <a:effectLst/>
                <a:latin typeface="Times New Roman" panose="02020603050405020304" pitchFamily="18" charset="0"/>
                <a:ea typeface="Times New Roman" panose="02020603050405020304" pitchFamily="18" charset="0"/>
              </a:rPr>
              <a:t>. 1946–1956. https://doi.org/10.1145/3292500</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Times New Roman" panose="02020603050405020304" pitchFamily="18" charset="0"/>
                <a:ea typeface="Times New Roman" panose="02020603050405020304" pitchFamily="18" charset="0"/>
              </a:rPr>
              <a:t>Сороко, Н. В. (2017). </a:t>
            </a:r>
            <a:r>
              <a:rPr lang="en-IN" sz="1000" i="1" dirty="0">
                <a:effectLst/>
                <a:latin typeface="Times New Roman" panose="02020603050405020304" pitchFamily="18" charset="0"/>
                <a:ea typeface="Times New Roman" panose="02020603050405020304" pitchFamily="18" charset="0"/>
              </a:rPr>
              <a:t>Масові Відкриті Європейські Он-Лайн Курси Для Вчителів (2017 Р.). Інформаційний Бюлетень№ 1</a:t>
            </a:r>
            <a:r>
              <a:rPr lang="en-IN" sz="1000" dirty="0">
                <a:effectLst/>
                <a:latin typeface="Times New Roman" panose="02020603050405020304" pitchFamily="18" charset="0"/>
                <a:ea typeface="Times New Roman" panose="02020603050405020304" pitchFamily="18" charset="0"/>
              </a:rPr>
              <a:t>. </a:t>
            </a:r>
            <a:r>
              <a:rPr lang="en-IN" sz="1000" i="1" dirty="0">
                <a:effectLst/>
                <a:latin typeface="Times New Roman" panose="02020603050405020304" pitchFamily="18" charset="0"/>
                <a:ea typeface="Times New Roman" panose="02020603050405020304" pitchFamily="18" charset="0"/>
              </a:rPr>
              <a:t>801</a:t>
            </a:r>
            <a:r>
              <a:rPr lang="en-IN" sz="1000" dirty="0">
                <a:effectLst/>
                <a:latin typeface="Times New Roman" panose="02020603050405020304" pitchFamily="18" charset="0"/>
                <a:ea typeface="Times New Roman" panose="02020603050405020304" pitchFamily="18" charset="0"/>
              </a:rPr>
              <a:t>, 1–23.</a:t>
            </a:r>
            <a:endParaRPr lang="en-US" sz="10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endParaRPr lang="en-US" sz="1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518984" y="1618736"/>
            <a:ext cx="11249683" cy="3246530"/>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2800" b="1" dirty="0">
                <a:effectLst/>
                <a:latin typeface="Times New Roman" panose="02020603050405020304" pitchFamily="18" charset="0"/>
                <a:ea typeface="Times New Roman" panose="02020603050405020304" pitchFamily="18" charset="0"/>
                <a:cs typeface="Times New Roman" panose="02020603050405020304" pitchFamily="18" charset="0"/>
              </a:rPr>
              <a:t>The implementation for the capstone project can be accessed at the link below:</a:t>
            </a:r>
            <a:endParaRPr lang="en-US" sz="2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just">
              <a:lnSpc>
                <a:spcPct val="150000"/>
              </a:lnSpc>
              <a:spcBef>
                <a:spcPts val="0"/>
              </a:spcBef>
              <a:spcAft>
                <a:spcPts val="0"/>
              </a:spcAft>
            </a:pPr>
            <a:r>
              <a:rPr lang="en-IN" sz="2800" b="1" u="sng"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rPr>
              <a:t>https://github.com/Embedded-org/ACCOMPLISHMENTS/tree/master/RACE_CAPSTONE_PROJECT1</a:t>
            </a:r>
            <a:endParaRPr lang="en-US" sz="28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47891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110416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Rectangle 2"/>
          <p:cNvSpPr/>
          <p:nvPr/>
        </p:nvSpPr>
        <p:spPr>
          <a:xfrm>
            <a:off x="7476031" y="1089800"/>
            <a:ext cx="4624984" cy="338554"/>
          </a:xfrm>
          <a:prstGeom prst="rect">
            <a:avLst/>
          </a:prstGeom>
        </p:spPr>
        <p:txBody>
          <a:bodyPr wrap="none">
            <a:spAutoFit/>
          </a:bodyPr>
          <a:lstStyle/>
          <a:p>
            <a:r>
              <a:rPr lang="en-US" sz="1600" dirty="0"/>
              <a:t>Background | Current status | Why this study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7476031" y="1561052"/>
            <a:ext cx="4043376" cy="446868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672593" y="1428354"/>
            <a:ext cx="6096000" cy="4247317"/>
          </a:xfrm>
          <a:prstGeom prst="rect">
            <a:avLst/>
          </a:prstGeom>
          <a:solidFill>
            <a:schemeClr val="accent1">
              <a:lumMod val="20000"/>
              <a:lumOff val="80000"/>
            </a:schemeClr>
          </a:solidFill>
        </p:spPr>
        <p:txBody>
          <a:bodyPr wrap="square">
            <a:spAutoFit/>
          </a:bodyPr>
          <a:lstStyle/>
          <a:p>
            <a:endParaRPr lang="en-US" dirty="0"/>
          </a:p>
          <a:p>
            <a:pPr marL="285750" indent="-285750">
              <a:buFont typeface="Arial" panose="020B0604020202020204" pitchFamily="34" charset="0"/>
              <a:buChar char="•"/>
            </a:pPr>
            <a:r>
              <a:rPr lang="en-US" dirty="0"/>
              <a:t>Algorithmic Trading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Back testing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Stock Market-high volatility-New field for Researchers!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AML, Deep Learning Algorithms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Higher Accuracy.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Minimize Errors.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Algorithms rank on relative expected outcome.</a:t>
            </a:r>
          </a:p>
        </p:txBody>
      </p:sp>
    </p:spTree>
    <p:extLst>
      <p:ext uri="{BB962C8B-B14F-4D97-AF65-F5344CB8AC3E}">
        <p14:creationId xmlns:p14="http://schemas.microsoft.com/office/powerpoint/2010/main" val="1065989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3536468403"/>
              </p:ext>
            </p:extLst>
          </p:nvPr>
        </p:nvGraphicFramePr>
        <p:xfrm>
          <a:off x="357440" y="1378226"/>
          <a:ext cx="11477119" cy="5081232"/>
        </p:xfrm>
        <a:graphic>
          <a:graphicData uri="http://schemas.openxmlformats.org/drawingml/2006/table">
            <a:tbl>
              <a:tblPr firstRow="1" bandRow="1">
                <a:tableStyleId>{5C22544A-7EE6-4342-B048-85BDC9FD1C3A}</a:tableStyleId>
              </a:tblPr>
              <a:tblGrid>
                <a:gridCol w="5058954">
                  <a:extLst>
                    <a:ext uri="{9D8B030D-6E8A-4147-A177-3AD203B41FA5}">
                      <a16:colId xmlns:a16="http://schemas.microsoft.com/office/drawing/2014/main" val="1369673058"/>
                    </a:ext>
                  </a:extLst>
                </a:gridCol>
                <a:gridCol w="1615968">
                  <a:extLst>
                    <a:ext uri="{9D8B030D-6E8A-4147-A177-3AD203B41FA5}">
                      <a16:colId xmlns:a16="http://schemas.microsoft.com/office/drawing/2014/main" val="1958250733"/>
                    </a:ext>
                  </a:extLst>
                </a:gridCol>
                <a:gridCol w="1474358">
                  <a:extLst>
                    <a:ext uri="{9D8B030D-6E8A-4147-A177-3AD203B41FA5}">
                      <a16:colId xmlns:a16="http://schemas.microsoft.com/office/drawing/2014/main" val="1860136396"/>
                    </a:ext>
                  </a:extLst>
                </a:gridCol>
                <a:gridCol w="1531652">
                  <a:extLst>
                    <a:ext uri="{9D8B030D-6E8A-4147-A177-3AD203B41FA5}">
                      <a16:colId xmlns:a16="http://schemas.microsoft.com/office/drawing/2014/main" val="954020900"/>
                    </a:ext>
                  </a:extLst>
                </a:gridCol>
                <a:gridCol w="1796187">
                  <a:extLst>
                    <a:ext uri="{9D8B030D-6E8A-4147-A177-3AD203B41FA5}">
                      <a16:colId xmlns:a16="http://schemas.microsoft.com/office/drawing/2014/main" val="337298450"/>
                    </a:ext>
                  </a:extLst>
                </a:gridCol>
              </a:tblGrid>
              <a:tr h="831990">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206059">
                <a:tc>
                  <a:txBody>
                    <a:bodyPr/>
                    <a:lstStyle/>
                    <a:p>
                      <a:r>
                        <a:rPr lang="en-US" dirty="0">
                          <a:effectLst/>
                        </a:rPr>
                        <a:t>Forecasting stock market prices : A machine learning approach</a:t>
                      </a:r>
                      <a:endParaRPr lang="en-US" dirty="0"/>
                    </a:p>
                  </a:txBody>
                  <a:tcPr/>
                </a:tc>
                <a:tc>
                  <a:txBody>
                    <a:bodyPr/>
                    <a:lstStyle/>
                    <a:p>
                      <a:r>
                        <a:rPr lang="en-US" dirty="0"/>
                        <a:t>Alhomadi, Abraham</a:t>
                      </a:r>
                    </a:p>
                  </a:txBody>
                  <a:tcPr/>
                </a:tc>
                <a:tc>
                  <a:txBody>
                    <a:bodyPr/>
                    <a:lstStyle/>
                    <a:p>
                      <a:r>
                        <a:rPr lang="en-US" dirty="0">
                          <a:effectLst/>
                        </a:rPr>
                        <a:t>Digital Commons</a:t>
                      </a:r>
                      <a:endParaRPr lang="en-US" dirty="0"/>
                    </a:p>
                  </a:txBody>
                  <a:tcPr/>
                </a:tc>
                <a:tc>
                  <a:txBody>
                    <a:bodyPr/>
                    <a:lstStyle/>
                    <a:p>
                      <a:r>
                        <a:rPr lang="en-US" dirty="0"/>
                        <a:t>predict  SM Ret using ML</a:t>
                      </a:r>
                    </a:p>
                  </a:txBody>
                  <a:tcPr/>
                </a:tc>
                <a:tc>
                  <a:txBody>
                    <a:bodyPr/>
                    <a:lstStyle/>
                    <a:p>
                      <a:r>
                        <a:rPr lang="en-US" dirty="0"/>
                        <a:t>ML failed to predict returns with high accuracy.</a:t>
                      </a:r>
                    </a:p>
                  </a:txBody>
                  <a:tcPr/>
                </a:tc>
                <a:extLst>
                  <a:ext uri="{0D108BD9-81ED-4DB2-BD59-A6C34878D82A}">
                    <a16:rowId xmlns:a16="http://schemas.microsoft.com/office/drawing/2014/main" val="2304257186"/>
                  </a:ext>
                </a:extLst>
              </a:tr>
              <a:tr h="1484381">
                <a:tc>
                  <a:txBody>
                    <a:bodyPr/>
                    <a:lstStyle/>
                    <a:p>
                      <a:r>
                        <a:rPr lang="en-US" dirty="0">
                          <a:effectLst/>
                        </a:rPr>
                        <a:t>Stock market analysis: A review and taxonomy of prediction techniques</a:t>
                      </a:r>
                      <a:endParaRPr lang="en-US" dirty="0"/>
                    </a:p>
                  </a:txBody>
                  <a:tcPr/>
                </a:tc>
                <a:tc>
                  <a:txBody>
                    <a:bodyPr/>
                    <a:lstStyle/>
                    <a:p>
                      <a:r>
                        <a:rPr lang="en-US" dirty="0">
                          <a:effectLst/>
                        </a:rPr>
                        <a:t>Shah, Dev</a:t>
                      </a:r>
                    </a:p>
                    <a:p>
                      <a:r>
                        <a:rPr lang="en-US" dirty="0">
                          <a:effectLst/>
                        </a:rPr>
                        <a:t>Isah, Haruna</a:t>
                      </a:r>
                    </a:p>
                    <a:p>
                      <a:r>
                        <a:rPr lang="en-US" dirty="0">
                          <a:effectLst/>
                        </a:rPr>
                        <a:t>Zulkernine, Farhana</a:t>
                      </a:r>
                      <a:endParaRPr lang="en-US" dirty="0"/>
                    </a:p>
                  </a:txBody>
                  <a:tcPr/>
                </a:tc>
                <a:tc>
                  <a:txBody>
                    <a:bodyPr/>
                    <a:lstStyle/>
                    <a:p>
                      <a:r>
                        <a:rPr lang="en-US" dirty="0">
                          <a:effectLst/>
                        </a:rPr>
                        <a:t>Inter</a:t>
                      </a:r>
                    </a:p>
                    <a:p>
                      <a:r>
                        <a:rPr lang="en-US" dirty="0">
                          <a:effectLst/>
                        </a:rPr>
                        <a:t>national Journal of Financial Studies</a:t>
                      </a:r>
                      <a:endParaRPr lang="en-US" dirty="0"/>
                    </a:p>
                  </a:txBody>
                  <a:tcPr/>
                </a:tc>
                <a:tc>
                  <a:txBody>
                    <a:bodyPr/>
                    <a:lstStyle/>
                    <a:p>
                      <a:r>
                        <a:rPr lang="en-US" dirty="0"/>
                        <a:t>Ml +other Techniques for analysis,  forecasting in SM.</a:t>
                      </a:r>
                    </a:p>
                  </a:txBody>
                  <a:tcPr/>
                </a:tc>
                <a:tc>
                  <a:txBody>
                    <a:bodyPr/>
                    <a:lstStyle/>
                    <a:p>
                      <a:r>
                        <a:rPr lang="en-US" dirty="0"/>
                        <a:t>More Hybrid approaches needed-</a:t>
                      </a:r>
                    </a:p>
                    <a:p>
                      <a:r>
                        <a:rPr lang="en-US" dirty="0"/>
                        <a:t>Statistical+ MLTechniques</a:t>
                      </a:r>
                    </a:p>
                  </a:txBody>
                  <a:tcPr/>
                </a:tc>
                <a:extLst>
                  <a:ext uri="{0D108BD9-81ED-4DB2-BD59-A6C34878D82A}">
                    <a16:rowId xmlns:a16="http://schemas.microsoft.com/office/drawing/2014/main" val="1113910316"/>
                  </a:ext>
                </a:extLst>
              </a:tr>
              <a:tr h="1558802">
                <a:tc>
                  <a:txBody>
                    <a:bodyPr/>
                    <a:lstStyle/>
                    <a:p>
                      <a:r>
                        <a:rPr lang="en-US" dirty="0">
                          <a:effectLst/>
                        </a:rPr>
                        <a:t>Proceedings of the 25th {ACM} {SIGKDD} International Conference on Knowledge Discovery &amp; Data Mining, {KDD} 2019, Anchorage, AK, USA, August 4-8, 2019</a:t>
                      </a:r>
                      <a:endParaRPr lang="en-US" dirty="0"/>
                    </a:p>
                  </a:txBody>
                  <a:tcPr/>
                </a:tc>
                <a:tc>
                  <a:txBody>
                    <a:bodyPr/>
                    <a:lstStyle/>
                    <a:p>
                      <a:r>
                        <a:rPr lang="en-US" dirty="0">
                          <a:effectLst/>
                        </a:rPr>
                        <a:t>Vreeken, Jilles</a:t>
                      </a:r>
                    </a:p>
                    <a:p>
                      <a:r>
                        <a:rPr lang="en-US" dirty="0">
                          <a:effectLst/>
                        </a:rPr>
                        <a:t>Yamanishi, Kenji</a:t>
                      </a:r>
                      <a:endParaRPr lang="en-US" dirty="0"/>
                    </a:p>
                  </a:txBody>
                  <a:tcPr/>
                </a:tc>
                <a:tc>
                  <a:txBody>
                    <a:bodyPr/>
                    <a:lstStyle/>
                    <a:p>
                      <a:r>
                        <a:rPr lang="en-US" dirty="0"/>
                        <a:t>Conference</a:t>
                      </a:r>
                    </a:p>
                  </a:txBody>
                  <a:tcPr/>
                </a:tc>
                <a:tc>
                  <a:txBody>
                    <a:bodyPr/>
                    <a:lstStyle/>
                    <a:p>
                      <a:r>
                        <a:rPr lang="en-US" dirty="0"/>
                        <a:t>opensource AutoML system based on Auto-Keras.</a:t>
                      </a:r>
                    </a:p>
                  </a:txBody>
                  <a:tcPr/>
                </a:tc>
                <a:tc>
                  <a:txBody>
                    <a:bodyPr/>
                    <a:lstStyle/>
                    <a:p>
                      <a:r>
                        <a:rPr lang="en-US" dirty="0"/>
                        <a:t>None</a:t>
                      </a:r>
                    </a:p>
                  </a:txBody>
                  <a:tcPr/>
                </a:tc>
                <a:extLst>
                  <a:ext uri="{0D108BD9-81ED-4DB2-BD59-A6C34878D82A}">
                    <a16:rowId xmlns:a16="http://schemas.microsoft.com/office/drawing/2014/main" val="1024255595"/>
                  </a:ext>
                </a:extLst>
              </a:tr>
            </a:tbl>
          </a:graphicData>
        </a:graphic>
      </p:graphicFrame>
    </p:spTree>
    <p:extLst>
      <p:ext uri="{BB962C8B-B14F-4D97-AF65-F5344CB8AC3E}">
        <p14:creationId xmlns:p14="http://schemas.microsoft.com/office/powerpoint/2010/main" val="1332816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12" name="TextBox 11">
            <a:extLst>
              <a:ext uri="{FF2B5EF4-FFF2-40B4-BE49-F238E27FC236}">
                <a16:creationId xmlns:a16="http://schemas.microsoft.com/office/drawing/2014/main" id="{4C6F8FA6-DB08-4060-9832-77D337D2BF55}"/>
              </a:ext>
            </a:extLst>
          </p:cNvPr>
          <p:cNvSpPr txBox="1"/>
          <p:nvPr/>
        </p:nvSpPr>
        <p:spPr>
          <a:xfrm>
            <a:off x="7533564" y="1112724"/>
            <a:ext cx="4235103" cy="338554"/>
          </a:xfrm>
          <a:prstGeom prst="rect">
            <a:avLst/>
          </a:prstGeom>
          <a:noFill/>
        </p:spPr>
        <p:txBody>
          <a:bodyPr wrap="square" rtlCol="0">
            <a:spAutoFit/>
          </a:bodyPr>
          <a:lstStyle/>
          <a:p>
            <a:r>
              <a:rPr lang="en-US" altLang="ko-KR" sz="16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600" dirty="0">
              <a:solidFill>
                <a:schemeClr val="tx1">
                  <a:lumMod val="75000"/>
                  <a:lumOff val="25000"/>
                </a:schemeClr>
              </a:solidFill>
              <a:latin typeface="+mj-lt"/>
              <a:cs typeface="Arial" pitchFamily="34" charset="0"/>
            </a:endParaRP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483054214"/>
              </p:ext>
            </p:extLst>
          </p:nvPr>
        </p:nvGraphicFramePr>
        <p:xfrm>
          <a:off x="291548" y="1451278"/>
          <a:ext cx="11608902" cy="4950654"/>
        </p:xfrm>
        <a:graphic>
          <a:graphicData uri="http://schemas.openxmlformats.org/drawingml/2006/table">
            <a:tbl>
              <a:tblPr firstRow="1" bandRow="1">
                <a:tableStyleId>{5C22544A-7EE6-4342-B048-85BDC9FD1C3A}</a:tableStyleId>
              </a:tblPr>
              <a:tblGrid>
                <a:gridCol w="2080591">
                  <a:extLst>
                    <a:ext uri="{9D8B030D-6E8A-4147-A177-3AD203B41FA5}">
                      <a16:colId xmlns:a16="http://schemas.microsoft.com/office/drawing/2014/main" val="1369673058"/>
                    </a:ext>
                  </a:extLst>
                </a:gridCol>
                <a:gridCol w="2610678">
                  <a:extLst>
                    <a:ext uri="{9D8B030D-6E8A-4147-A177-3AD203B41FA5}">
                      <a16:colId xmlns:a16="http://schemas.microsoft.com/office/drawing/2014/main" val="1958250733"/>
                    </a:ext>
                  </a:extLst>
                </a:gridCol>
                <a:gridCol w="2133600">
                  <a:extLst>
                    <a:ext uri="{9D8B030D-6E8A-4147-A177-3AD203B41FA5}">
                      <a16:colId xmlns:a16="http://schemas.microsoft.com/office/drawing/2014/main" val="1860136396"/>
                    </a:ext>
                  </a:extLst>
                </a:gridCol>
                <a:gridCol w="2531166">
                  <a:extLst>
                    <a:ext uri="{9D8B030D-6E8A-4147-A177-3AD203B41FA5}">
                      <a16:colId xmlns:a16="http://schemas.microsoft.com/office/drawing/2014/main" val="954020900"/>
                    </a:ext>
                  </a:extLst>
                </a:gridCol>
                <a:gridCol w="2252867">
                  <a:extLst>
                    <a:ext uri="{9D8B030D-6E8A-4147-A177-3AD203B41FA5}">
                      <a16:colId xmlns:a16="http://schemas.microsoft.com/office/drawing/2014/main" val="337298450"/>
                    </a:ext>
                  </a:extLst>
                </a:gridCol>
              </a:tblGrid>
              <a:tr h="927294">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199515">
                <a:tc>
                  <a:txBody>
                    <a:bodyPr/>
                    <a:lstStyle/>
                    <a:p>
                      <a:r>
                        <a:rPr lang="en-US" dirty="0">
                          <a:effectLst/>
                        </a:rPr>
                        <a:t>Stock Market Prediction: A Survey and Evaluation</a:t>
                      </a:r>
                      <a:endParaRPr lang="en-US" dirty="0"/>
                    </a:p>
                  </a:txBody>
                  <a:tcPr/>
                </a:tc>
                <a:tc>
                  <a:txBody>
                    <a:bodyPr/>
                    <a:lstStyle/>
                    <a:p>
                      <a:r>
                        <a:rPr lang="en-US" dirty="0">
                          <a:effectLst/>
                        </a:rPr>
                        <a:t>Biswas, Milon</a:t>
                      </a:r>
                    </a:p>
                    <a:p>
                      <a:r>
                        <a:rPr lang="en-US" dirty="0">
                          <a:effectLst/>
                        </a:rPr>
                        <a:t>Nova, Arafat Jahan</a:t>
                      </a:r>
                    </a:p>
                    <a:p>
                      <a:r>
                        <a:rPr lang="en-US" dirty="0">
                          <a:effectLst/>
                        </a:rPr>
                        <a:t>Mahbub, Md Kawsher</a:t>
                      </a:r>
                    </a:p>
                    <a:p>
                      <a:r>
                        <a:rPr lang="en-US" dirty="0">
                          <a:effectLst/>
                        </a:rPr>
                        <a:t>Chaki, Sudipto</a:t>
                      </a:r>
                    </a:p>
                    <a:p>
                      <a:r>
                        <a:rPr lang="en-US" dirty="0">
                          <a:effectLst/>
                        </a:rPr>
                        <a:t>Ahmed, Shamim</a:t>
                      </a:r>
                    </a:p>
                    <a:p>
                      <a:r>
                        <a:rPr lang="en-US" dirty="0">
                          <a:effectLst/>
                        </a:rPr>
                        <a:t>Islam, Md Ashraful</a:t>
                      </a:r>
                      <a:endParaRPr lang="en-US" b="1" dirty="0"/>
                    </a:p>
                  </a:txBody>
                  <a:tcPr/>
                </a:tc>
                <a:tc>
                  <a:txBody>
                    <a:bodyPr/>
                    <a:lstStyle/>
                    <a:p>
                      <a:r>
                        <a:rPr lang="en-US" dirty="0">
                          <a:effectLst/>
                        </a:rPr>
                        <a:t>2021 International Conference on Science and Contemporary Technologies, ICSCT 2021</a:t>
                      </a:r>
                      <a:endParaRPr lang="en-US" dirty="0"/>
                    </a:p>
                  </a:txBody>
                  <a:tcPr/>
                </a:tc>
                <a:tc>
                  <a:txBody>
                    <a:bodyPr/>
                    <a:lstStyle/>
                    <a:p>
                      <a:r>
                        <a:rPr lang="en-US" dirty="0"/>
                        <a:t>Examine models and approaches for stock market prediction highlighting their pros and shortcomings.</a:t>
                      </a:r>
                    </a:p>
                  </a:txBody>
                  <a:tcPr/>
                </a:tc>
                <a:tc>
                  <a:txBody>
                    <a:bodyPr/>
                    <a:lstStyle/>
                    <a:p>
                      <a:r>
                        <a:rPr lang="en-US" dirty="0"/>
                        <a:t>study on the dependability and compliance aspects of the stock market ids missing.</a:t>
                      </a:r>
                    </a:p>
                  </a:txBody>
                  <a:tcPr/>
                </a:tc>
                <a:extLst>
                  <a:ext uri="{0D108BD9-81ED-4DB2-BD59-A6C34878D82A}">
                    <a16:rowId xmlns:a16="http://schemas.microsoft.com/office/drawing/2014/main" val="2304257186"/>
                  </a:ext>
                </a:extLst>
              </a:tr>
              <a:tr h="1347955">
                <a:tc>
                  <a:txBody>
                    <a:bodyPr/>
                    <a:lstStyle/>
                    <a:p>
                      <a:r>
                        <a:rPr lang="en-US" dirty="0">
                          <a:effectLst/>
                        </a:rPr>
                        <a:t>Principal components analysis</a:t>
                      </a:r>
                      <a:endParaRPr lang="en-US" dirty="0"/>
                    </a:p>
                  </a:txBody>
                  <a:tcPr/>
                </a:tc>
                <a:tc>
                  <a:txBody>
                    <a:bodyPr/>
                    <a:lstStyle/>
                    <a:p>
                      <a:r>
                        <a:rPr lang="es-ES" dirty="0">
                          <a:effectLst/>
                        </a:rPr>
                        <a:t>López del Val, J. A.</a:t>
                      </a:r>
                    </a:p>
                    <a:p>
                      <a:r>
                        <a:rPr lang="es-ES" dirty="0">
                          <a:effectLst/>
                        </a:rPr>
                        <a:t>Alonso Pérez de Agreda, J. P.</a:t>
                      </a:r>
                      <a:endParaRPr lang="en-US" dirty="0"/>
                    </a:p>
                  </a:txBody>
                  <a:tcPr/>
                </a:tc>
                <a:tc>
                  <a:txBody>
                    <a:bodyPr/>
                    <a:lstStyle/>
                    <a:p>
                      <a:r>
                        <a:rPr lang="es-ES" dirty="0">
                          <a:effectLst/>
                        </a:rPr>
                        <a:t>Atencion primaria / Sociedad Española de Medicina de Familia y Comunitaria</a:t>
                      </a:r>
                      <a:endParaRPr lang="en-US" dirty="0"/>
                    </a:p>
                  </a:txBody>
                  <a:tcPr/>
                </a:tc>
                <a:tc>
                  <a:txBody>
                    <a:bodyPr/>
                    <a:lstStyle/>
                    <a:p>
                      <a:r>
                        <a:rPr lang="en-US" dirty="0"/>
                        <a:t>Extract  important information from the statistical data to represent it as a set of new orthogonal variables i.e.principal components.</a:t>
                      </a:r>
                    </a:p>
                  </a:txBody>
                  <a:tcPr/>
                </a:tc>
                <a:tc>
                  <a:txBody>
                    <a:bodyPr/>
                    <a:lstStyle/>
                    <a:p>
                      <a:r>
                        <a:rPr lang="en-US" dirty="0"/>
                        <a:t>None</a:t>
                      </a:r>
                    </a:p>
                  </a:txBody>
                  <a:tcPr/>
                </a:tc>
                <a:extLst>
                  <a:ext uri="{0D108BD9-81ED-4DB2-BD59-A6C34878D82A}">
                    <a16:rowId xmlns:a16="http://schemas.microsoft.com/office/drawing/2014/main" val="1113910316"/>
                  </a:ext>
                </a:extLst>
              </a:tr>
            </a:tbl>
          </a:graphicData>
        </a:graphic>
      </p:graphicFrame>
    </p:spTree>
    <p:extLst>
      <p:ext uri="{BB962C8B-B14F-4D97-AF65-F5344CB8AC3E}">
        <p14:creationId xmlns:p14="http://schemas.microsoft.com/office/powerpoint/2010/main" val="475906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1126434" y="2054087"/>
            <a:ext cx="2902223"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Fundamental Analysis-</a:t>
            </a:r>
          </a:p>
          <a:p>
            <a:pPr algn="ctr"/>
            <a:r>
              <a:rPr lang="en-US" dirty="0"/>
              <a:t>Long Term Investments</a:t>
            </a: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1126434" y="3525078"/>
            <a:ext cx="290222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Technical Analysis-</a:t>
            </a:r>
            <a:r>
              <a:rPr lang="en-US" sz="1800" dirty="0">
                <a:effectLst/>
                <a:latin typeface="Times New Roman" panose="02020603050405020304" pitchFamily="18" charset="0"/>
                <a:ea typeface="Calibri" panose="020F0502020204030204" pitchFamily="34" charset="0"/>
              </a:rPr>
              <a:t>trends in the stock's price, momentum, and volume </a:t>
            </a:r>
            <a:endParaRPr lang="en-US" dirty="0"/>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1219200" y="5049078"/>
            <a:ext cx="2676938"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ea typeface="Calibri" panose="020F0502020204030204" pitchFamily="34" charset="0"/>
              </a:rPr>
              <a:t>A</a:t>
            </a:r>
            <a:r>
              <a:rPr lang="en-US" sz="1800" dirty="0">
                <a:effectLst/>
                <a:latin typeface="Times New Roman" panose="02020603050405020304" pitchFamily="18" charset="0"/>
                <a:ea typeface="Calibri" panose="020F0502020204030204" pitchFamily="34" charset="0"/>
              </a:rPr>
              <a:t>lgorithmic trading </a:t>
            </a:r>
            <a:endParaRPr lang="en-US" dirty="0"/>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646331"/>
          </a:xfrm>
          <a:prstGeom prst="rect">
            <a:avLst/>
          </a:prstGeom>
          <a:noFill/>
        </p:spPr>
        <p:txBody>
          <a:bodyPr wrap="square">
            <a:spAutoFit/>
          </a:bodyPr>
          <a:lstStyle/>
          <a:p>
            <a:r>
              <a:rPr lang="en-US" dirty="0"/>
              <a:t>Volatility Still Unpredictable</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Easy, and simple Modelling techniques </a:t>
            </a:r>
          </a:p>
          <a:p>
            <a:pPr algn="ctr"/>
            <a:r>
              <a:rPr lang="en-US" dirty="0"/>
              <a:t>Minimize  losses</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pic>
        <p:nvPicPr>
          <p:cNvPr id="13" name="Picture 12">
            <a:extLst>
              <a:ext uri="{FF2B5EF4-FFF2-40B4-BE49-F238E27FC236}">
                <a16:creationId xmlns:a16="http://schemas.microsoft.com/office/drawing/2014/main" id="{ABCED8AA-6B2E-4E43-A5C3-D7BFA473F5AC}"/>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22462" y="1566138"/>
            <a:ext cx="3246027" cy="1260222"/>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5" y="3042915"/>
            <a:ext cx="2407638" cy="3047593"/>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Hypothesis Testing</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pic>
        <p:nvPicPr>
          <p:cNvPr id="5" name="Picture 4">
            <a:extLst>
              <a:ext uri="{FF2B5EF4-FFF2-40B4-BE49-F238E27FC236}">
                <a16:creationId xmlns:a16="http://schemas.microsoft.com/office/drawing/2014/main" id="{AC6BA2C7-5A9A-4D91-98B2-28EE24E20410}"/>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Lst>
          </a:blip>
          <a:stretch>
            <a:fillRect/>
          </a:stretch>
        </p:blipFill>
        <p:spPr>
          <a:xfrm>
            <a:off x="3978227" y="1482978"/>
            <a:ext cx="2930662" cy="29533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C6CA1C40-3DB1-4359-A073-64212D599E8A}"/>
              </a:ext>
            </a:extLst>
          </p:cNvPr>
          <p:cNvSpPr txBox="1"/>
          <p:nvPr/>
        </p:nvSpPr>
        <p:spPr>
          <a:xfrm>
            <a:off x="3683634" y="4666926"/>
            <a:ext cx="3225255" cy="1200329"/>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simple models-linear regression, Decision tree</a:t>
            </a:r>
          </a:p>
          <a:p>
            <a:pPr marL="342900" indent="-342900">
              <a:buFont typeface="+mj-lt"/>
              <a:buAutoNum type="arabicPeriod"/>
            </a:pPr>
            <a:r>
              <a:rPr lang="en-US" dirty="0"/>
              <a:t>Advanced ML</a:t>
            </a:r>
          </a:p>
          <a:p>
            <a:pPr marL="342900" indent="-342900">
              <a:buFont typeface="+mj-lt"/>
              <a:buAutoNum type="arabicPeriod"/>
            </a:pPr>
            <a:r>
              <a:rPr lang="en-US" dirty="0"/>
              <a:t>Deep Learning</a:t>
            </a:r>
          </a:p>
        </p:txBody>
      </p:sp>
      <p:pic>
        <p:nvPicPr>
          <p:cNvPr id="11" name="Picture 10">
            <a:extLst>
              <a:ext uri="{FF2B5EF4-FFF2-40B4-BE49-F238E27FC236}">
                <a16:creationId xmlns:a16="http://schemas.microsoft.com/office/drawing/2014/main" id="{1B5AD9C9-5EDA-40F7-A3F3-F51A646035EF}"/>
              </a:ext>
            </a:extLst>
          </p:cNvPr>
          <p:cNvPicPr>
            <a:picLocks noChangeAspect="1"/>
          </p:cNvPicPr>
          <p:nvPr/>
        </p:nvPicPr>
        <p:blipFill>
          <a:blip r:embed="rId8"/>
          <a:stretch>
            <a:fillRect/>
          </a:stretch>
        </p:blipFill>
        <p:spPr>
          <a:xfrm>
            <a:off x="7355381" y="1555679"/>
            <a:ext cx="4165829" cy="2361798"/>
          </a:xfrm>
          <a:prstGeom prst="rect">
            <a:avLst/>
          </a:prstGeom>
        </p:spPr>
      </p:pic>
      <p:sp>
        <p:nvSpPr>
          <p:cNvPr id="17" name="TextBox 16">
            <a:extLst>
              <a:ext uri="{FF2B5EF4-FFF2-40B4-BE49-F238E27FC236}">
                <a16:creationId xmlns:a16="http://schemas.microsoft.com/office/drawing/2014/main" id="{A42B5C15-979A-425D-BBA3-78A0921DC401}"/>
              </a:ext>
            </a:extLst>
          </p:cNvPr>
          <p:cNvSpPr txBox="1"/>
          <p:nvPr/>
        </p:nvSpPr>
        <p:spPr>
          <a:xfrm>
            <a:off x="7363953" y="4174435"/>
            <a:ext cx="4157258"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Minimize prediction errors.  </a:t>
            </a:r>
          </a:p>
          <a:p>
            <a:endParaRPr lang="en-US" dirty="0"/>
          </a:p>
          <a:p>
            <a:r>
              <a:rPr lang="en-US" dirty="0"/>
              <a:t>standard Error Metrics</a:t>
            </a:r>
          </a:p>
          <a:p>
            <a:endParaRPr lang="en-US" dirty="0"/>
          </a:p>
          <a:p>
            <a:r>
              <a:rPr lang="en-US" dirty="0"/>
              <a:t>MAE, MSE,RMSE,MAPE,</a:t>
            </a:r>
          </a:p>
          <a:p>
            <a:endParaRPr lang="en-US" dirty="0"/>
          </a:p>
          <a:p>
            <a:r>
              <a:rPr lang="en-US" dirty="0"/>
              <a:t>Median Absolute Error</a:t>
            </a:r>
          </a:p>
        </p:txBody>
      </p:sp>
    </p:spTree>
    <p:extLst>
      <p:ext uri="{BB962C8B-B14F-4D97-AF65-F5344CB8AC3E}">
        <p14:creationId xmlns:p14="http://schemas.microsoft.com/office/powerpoint/2010/main" val="4114905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5" name="Picture 4">
            <a:extLst>
              <a:ext uri="{FF2B5EF4-FFF2-40B4-BE49-F238E27FC236}">
                <a16:creationId xmlns:a16="http://schemas.microsoft.com/office/drawing/2014/main" id="{D52EDA0E-0FEB-4B78-9230-1BAA387BBADB}"/>
              </a:ext>
            </a:extLst>
          </p:cNvPr>
          <p:cNvPicPr>
            <a:picLocks noChangeAspect="1"/>
          </p:cNvPicPr>
          <p:nvPr/>
        </p:nvPicPr>
        <p:blipFill>
          <a:blip r:embed="rId2"/>
          <a:stretch>
            <a:fillRect/>
          </a:stretch>
        </p:blipFill>
        <p:spPr>
          <a:xfrm>
            <a:off x="1139687" y="1410556"/>
            <a:ext cx="9236766" cy="4926275"/>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2030177"/>
            <a:ext cx="0" cy="42778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3331" y="1489877"/>
            <a:ext cx="11173853"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HDFC Stock Technical Analysis</a:t>
            </a:r>
          </a:p>
        </p:txBody>
      </p:sp>
      <p:sp>
        <p:nvSpPr>
          <p:cNvPr id="25" name="Oval 24">
            <a:extLst>
              <a:ext uri="{FF2B5EF4-FFF2-40B4-BE49-F238E27FC236}">
                <a16:creationId xmlns:a16="http://schemas.microsoft.com/office/drawing/2014/main" id="{61DFD0EB-B842-4CC2-BDBC-71C571657438}"/>
              </a:ext>
            </a:extLst>
          </p:cNvPr>
          <p:cNvSpPr/>
          <p:nvPr/>
        </p:nvSpPr>
        <p:spPr>
          <a:xfrm>
            <a:off x="6305266" y="3188043"/>
            <a:ext cx="1805946" cy="13821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ADX-Upper Band</a:t>
            </a:r>
          </a:p>
          <a:p>
            <a:pPr algn="ctr"/>
            <a:r>
              <a:rPr lang="en-US" dirty="0">
                <a:highlight>
                  <a:srgbClr val="532476"/>
                </a:highlight>
              </a:rPr>
              <a:t>1514.69</a:t>
            </a:r>
          </a:p>
        </p:txBody>
      </p:sp>
      <p:sp>
        <p:nvSpPr>
          <p:cNvPr id="27" name="TextBox 26">
            <a:extLst>
              <a:ext uri="{FF2B5EF4-FFF2-40B4-BE49-F238E27FC236}">
                <a16:creationId xmlns:a16="http://schemas.microsoft.com/office/drawing/2014/main" id="{D4A28EE6-AC7F-45A3-84B1-962734760E5A}"/>
              </a:ext>
            </a:extLst>
          </p:cNvPr>
          <p:cNvSpPr txBox="1"/>
          <p:nvPr/>
        </p:nvSpPr>
        <p:spPr>
          <a:xfrm>
            <a:off x="8305995" y="3872710"/>
            <a:ext cx="3463838" cy="1200329"/>
          </a:xfrm>
          <a:prstGeom prst="rect">
            <a:avLst/>
          </a:prstGeom>
          <a:solidFill>
            <a:schemeClr val="accent3">
              <a:lumMod val="40000"/>
              <a:lumOff val="60000"/>
            </a:schemeClr>
          </a:solidFill>
        </p:spPr>
        <p:txBody>
          <a:bodyPr wrap="square">
            <a:spAutoFit/>
          </a:bodyPr>
          <a:lstStyle/>
          <a:p>
            <a:r>
              <a:rPr lang="en-US" i="0" dirty="0">
                <a:solidFill>
                  <a:srgbClr val="202124"/>
                </a:solidFill>
                <a:effectLst/>
                <a:latin typeface="arial" panose="020B0604020202020204" pitchFamily="34" charset="0"/>
              </a:rPr>
              <a:t> </a:t>
            </a:r>
            <a:r>
              <a:rPr lang="en-IN" sz="1800" dirty="0">
                <a:effectLst/>
                <a:latin typeface="Times New Roman" panose="02020603050405020304" pitchFamily="18" charset="0"/>
                <a:ea typeface="Times New Roman" panose="02020603050405020304" pitchFamily="18" charset="0"/>
              </a:rPr>
              <a:t>close price of HDFC stock is 1493.05 which means HDFC stock is showing a sideways trend.</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30" name="Oval 29">
            <a:extLst>
              <a:ext uri="{FF2B5EF4-FFF2-40B4-BE49-F238E27FC236}">
                <a16:creationId xmlns:a16="http://schemas.microsoft.com/office/drawing/2014/main" id="{B687F75A-4B97-46C7-AF64-1FCF6CCC44CE}"/>
              </a:ext>
            </a:extLst>
          </p:cNvPr>
          <p:cNvSpPr/>
          <p:nvPr/>
        </p:nvSpPr>
        <p:spPr>
          <a:xfrm>
            <a:off x="6358921" y="4889850"/>
            <a:ext cx="1994590" cy="1183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ADX-Lower Band</a:t>
            </a:r>
          </a:p>
          <a:p>
            <a:pPr algn="ctr"/>
            <a:r>
              <a:rPr lang="en-US" dirty="0">
                <a:highlight>
                  <a:srgbClr val="532476"/>
                </a:highlight>
              </a:rPr>
              <a:t>1261.46</a:t>
            </a:r>
          </a:p>
        </p:txBody>
      </p:sp>
      <p:sp>
        <p:nvSpPr>
          <p:cNvPr id="31" name="Oval 30">
            <a:extLst>
              <a:ext uri="{FF2B5EF4-FFF2-40B4-BE49-F238E27FC236}">
                <a16:creationId xmlns:a16="http://schemas.microsoft.com/office/drawing/2014/main" id="{CC51EDE4-4A61-445B-BCD7-B45A63E24144}"/>
              </a:ext>
            </a:extLst>
          </p:cNvPr>
          <p:cNvSpPr/>
          <p:nvPr/>
        </p:nvSpPr>
        <p:spPr>
          <a:xfrm>
            <a:off x="423333" y="2152330"/>
            <a:ext cx="1377172" cy="7020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RSI-58.72</a:t>
            </a:r>
          </a:p>
        </p:txBody>
      </p:sp>
      <p:sp>
        <p:nvSpPr>
          <p:cNvPr id="33" name="TextBox 32">
            <a:extLst>
              <a:ext uri="{FF2B5EF4-FFF2-40B4-BE49-F238E27FC236}">
                <a16:creationId xmlns:a16="http://schemas.microsoft.com/office/drawing/2014/main" id="{0E7BE3F7-E023-48A9-8F12-B6A7D16E7B98}"/>
              </a:ext>
            </a:extLst>
          </p:cNvPr>
          <p:cNvSpPr txBox="1"/>
          <p:nvPr/>
        </p:nvSpPr>
        <p:spPr>
          <a:xfrm>
            <a:off x="2222517" y="2114684"/>
            <a:ext cx="3451471" cy="646331"/>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RSI is indicating that HDFC stock is moving in an upward trend.</a:t>
            </a:r>
          </a:p>
        </p:txBody>
      </p:sp>
      <p:sp>
        <p:nvSpPr>
          <p:cNvPr id="34" name="Oval 33">
            <a:extLst>
              <a:ext uri="{FF2B5EF4-FFF2-40B4-BE49-F238E27FC236}">
                <a16:creationId xmlns:a16="http://schemas.microsoft.com/office/drawing/2014/main" id="{083291D5-4FF2-45F7-80B7-018449D4A298}"/>
              </a:ext>
            </a:extLst>
          </p:cNvPr>
          <p:cNvSpPr/>
          <p:nvPr/>
        </p:nvSpPr>
        <p:spPr>
          <a:xfrm>
            <a:off x="422167" y="3464936"/>
            <a:ext cx="1450585" cy="815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MACD - 18.97 </a:t>
            </a:r>
            <a:endParaRPr lang="en-US" dirty="0">
              <a:highlight>
                <a:srgbClr val="532476"/>
              </a:highlight>
            </a:endParaRPr>
          </a:p>
        </p:txBody>
      </p:sp>
      <p:sp>
        <p:nvSpPr>
          <p:cNvPr id="36" name="TextBox 35">
            <a:extLst>
              <a:ext uri="{FF2B5EF4-FFF2-40B4-BE49-F238E27FC236}">
                <a16:creationId xmlns:a16="http://schemas.microsoft.com/office/drawing/2014/main" id="{1B86321D-5129-4D96-ABB0-8A1688A56807}"/>
              </a:ext>
            </a:extLst>
          </p:cNvPr>
          <p:cNvSpPr txBox="1"/>
          <p:nvPr/>
        </p:nvSpPr>
        <p:spPr>
          <a:xfrm>
            <a:off x="2154085" y="3311764"/>
            <a:ext cx="3655371" cy="923330"/>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Moving Average Convergence Divergence is indicating that HDFC stock is showing an upward trend.</a:t>
            </a:r>
          </a:p>
        </p:txBody>
      </p:sp>
      <p:sp>
        <p:nvSpPr>
          <p:cNvPr id="37" name="Oval 36">
            <a:extLst>
              <a:ext uri="{FF2B5EF4-FFF2-40B4-BE49-F238E27FC236}">
                <a16:creationId xmlns:a16="http://schemas.microsoft.com/office/drawing/2014/main" id="{50FC21C8-AC74-42BA-830F-A4ED9AAC8D44}"/>
              </a:ext>
            </a:extLst>
          </p:cNvPr>
          <p:cNvSpPr/>
          <p:nvPr/>
        </p:nvSpPr>
        <p:spPr>
          <a:xfrm>
            <a:off x="422167" y="4901436"/>
            <a:ext cx="1590818" cy="7005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Stochastic89.62 </a:t>
            </a:r>
            <a:endParaRPr lang="en-US" dirty="0">
              <a:highlight>
                <a:srgbClr val="532476"/>
              </a:highlight>
            </a:endParaRPr>
          </a:p>
        </p:txBody>
      </p:sp>
      <p:sp>
        <p:nvSpPr>
          <p:cNvPr id="39" name="TextBox 38">
            <a:extLst>
              <a:ext uri="{FF2B5EF4-FFF2-40B4-BE49-F238E27FC236}">
                <a16:creationId xmlns:a16="http://schemas.microsoft.com/office/drawing/2014/main" id="{CCA16167-516E-44EC-B59A-1BBD1207EAA8}"/>
              </a:ext>
            </a:extLst>
          </p:cNvPr>
          <p:cNvSpPr txBox="1"/>
          <p:nvPr/>
        </p:nvSpPr>
        <p:spPr>
          <a:xfrm>
            <a:off x="2154085" y="4844081"/>
            <a:ext cx="3655371" cy="1200329"/>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Caution: HDFC stock is overbought and hence the investor should wait for some time so that the Stochastic indicator gives a lesser value.</a:t>
            </a:r>
          </a:p>
        </p:txBody>
      </p:sp>
      <p:sp>
        <p:nvSpPr>
          <p:cNvPr id="40" name="Oval 39">
            <a:extLst>
              <a:ext uri="{FF2B5EF4-FFF2-40B4-BE49-F238E27FC236}">
                <a16:creationId xmlns:a16="http://schemas.microsoft.com/office/drawing/2014/main" id="{A4DF6A54-F4BE-4241-8C53-DCE4E09A90FA}"/>
              </a:ext>
            </a:extLst>
          </p:cNvPr>
          <p:cNvSpPr/>
          <p:nvPr/>
        </p:nvSpPr>
        <p:spPr>
          <a:xfrm>
            <a:off x="6362216" y="2001871"/>
            <a:ext cx="1654105" cy="75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ADX- 11.43 </a:t>
            </a:r>
            <a:endParaRPr lang="en-US" dirty="0">
              <a:highlight>
                <a:srgbClr val="532476"/>
              </a:highlight>
            </a:endParaRPr>
          </a:p>
        </p:txBody>
      </p:sp>
      <p:sp>
        <p:nvSpPr>
          <p:cNvPr id="42" name="TextBox 41">
            <a:extLst>
              <a:ext uri="{FF2B5EF4-FFF2-40B4-BE49-F238E27FC236}">
                <a16:creationId xmlns:a16="http://schemas.microsoft.com/office/drawing/2014/main" id="{56BB1D41-FD95-4A56-97D2-AB21D228655B}"/>
              </a:ext>
            </a:extLst>
          </p:cNvPr>
          <p:cNvSpPr txBox="1"/>
          <p:nvPr/>
        </p:nvSpPr>
        <p:spPr>
          <a:xfrm>
            <a:off x="8111219" y="2061961"/>
            <a:ext cx="3569703" cy="923330"/>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 HDFC stock ADX is quite less meaning it will show a weak upward or downward trend.</a:t>
            </a:r>
          </a:p>
        </p:txBody>
      </p:sp>
    </p:spTree>
    <p:extLst>
      <p:ext uri="{BB962C8B-B14F-4D97-AF65-F5344CB8AC3E}">
        <p14:creationId xmlns:p14="http://schemas.microsoft.com/office/powerpoint/2010/main" val="1218380655"/>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3417</TotalTime>
  <Words>2315</Words>
  <Application>Microsoft Office PowerPoint</Application>
  <PresentationFormat>Widescreen</PresentationFormat>
  <Paragraphs>320</Paragraphs>
  <Slides>26</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26</vt:i4>
      </vt:variant>
    </vt:vector>
  </HeadingPairs>
  <TitlesOfParts>
    <vt:vector size="33" baseType="lpstr">
      <vt:lpstr>Times New Roman</vt:lpstr>
      <vt:lpstr>Calibri</vt:lpstr>
      <vt:lpstr>Arial</vt:lpstr>
      <vt:lpstr>Arial</vt:lpstr>
      <vt:lpstr>Roboto Slab</vt:lpstr>
      <vt:lpstr>Office Theme</vt:lpstr>
      <vt:lpstr>1_Office Theme</vt:lpstr>
      <vt:lpstr>Trading Analytics for Day Trading in Stock Market   </vt:lpstr>
      <vt:lpstr>Agenda</vt:lpstr>
      <vt:lpstr>Introduction </vt:lpstr>
      <vt:lpstr>Literature Review </vt:lpstr>
      <vt:lpstr>Literature Review </vt:lpstr>
      <vt:lpstr>Problem Statement</vt:lpstr>
      <vt:lpstr>Project Objectives  </vt:lpstr>
      <vt:lpstr>Project Methodology</vt:lpstr>
      <vt:lpstr>Business Understanding</vt:lpstr>
      <vt:lpstr>Business Understanding</vt:lpstr>
      <vt:lpstr>Data Understanding </vt:lpstr>
      <vt:lpstr>Data Preparation</vt:lpstr>
      <vt:lpstr>Descriptive Analytics </vt:lpstr>
      <vt:lpstr>Descriptive Analytics </vt:lpstr>
      <vt:lpstr>Modeling </vt:lpstr>
      <vt:lpstr>Model Evaluation </vt:lpstr>
      <vt:lpstr>Model Evaluation </vt:lpstr>
      <vt:lpstr>Model Evaluation </vt:lpstr>
      <vt:lpstr>Model Evaluation </vt:lpstr>
      <vt:lpstr>Model Deployment </vt:lpstr>
      <vt:lpstr>Results and Insights</vt:lpstr>
      <vt:lpstr>Results and Insights</vt:lpstr>
      <vt:lpstr>Conclusion and Future Work</vt:lpstr>
      <vt:lpstr>References</vt:lpstr>
      <vt:lpstr>Annexure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365</cp:revision>
  <dcterms:created xsi:type="dcterms:W3CDTF">2020-01-23T06:03:51Z</dcterms:created>
  <dcterms:modified xsi:type="dcterms:W3CDTF">2022-11-03T11:45:29Z</dcterms:modified>
</cp:coreProperties>
</file>